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7" r:id="rId2"/>
    <p:sldId id="259" r:id="rId3"/>
    <p:sldId id="261" r:id="rId4"/>
    <p:sldId id="268" r:id="rId5"/>
    <p:sldId id="269" r:id="rId6"/>
    <p:sldId id="262" r:id="rId7"/>
    <p:sldId id="263" r:id="rId8"/>
    <p:sldId id="267" r:id="rId9"/>
    <p:sldId id="270" r:id="rId10"/>
    <p:sldId id="266" r:id="rId11"/>
    <p:sldId id="271" r:id="rId12"/>
    <p:sldId id="260" r:id="rId13"/>
    <p:sldId id="265" r:id="rId14"/>
  </p:sldIdLst>
  <p:sldSz cx="12192000" cy="6858000"/>
  <p:notesSz cx="6858000" cy="9144000"/>
  <p:embeddedFontLst>
    <p:embeddedFont>
      <p:font typeface="Pretendard" panose="02000503000000020004" pitchFamily="50" charset="-127"/>
      <p:regular r:id="rId15"/>
      <p:bold r:id="rId16"/>
    </p:embeddedFont>
    <p:embeddedFont>
      <p:font typeface="맑은 고딕" panose="020B0503020000020004" pitchFamily="50" charset="-127"/>
      <p:regular r:id="rId17"/>
      <p:bold r:id="rId18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1279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977" autoAdjust="0"/>
    <p:restoredTop sz="94660"/>
  </p:normalViewPr>
  <p:slideViewPr>
    <p:cSldViewPr snapToGrid="0">
      <p:cViewPr varScale="1">
        <p:scale>
          <a:sx n="82" d="100"/>
          <a:sy n="82" d="100"/>
        </p:scale>
        <p:origin x="581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jpeg>
</file>

<file path=ppt/media/image10.gif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BE82586-D6C2-DDFD-F3F8-D52D4CB53EC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2562ED25-A0F9-5227-D0C7-A22D7887568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C83F213-E000-A4AD-C9E7-EB528B0430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20198F-A36E-4210-B5EB-8E03BD977188}" type="datetimeFigureOut">
              <a:rPr lang="ko-KR" altLang="en-US" smtClean="0"/>
              <a:t>2023-03-26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56EB6CB-29FB-BEEA-72D0-6612F6A161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F8DEF7F-AC2C-ECE1-02A7-10F20DD4A5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CDFF78-8116-45ED-9E82-0D2C50AA094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033955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6BB8056-064D-3AE2-12CB-91785AFDD9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3E9D971D-4BD5-9B25-7FED-C54C6340403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7999D41-55AC-BB55-8A3D-374AC83680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20198F-A36E-4210-B5EB-8E03BD977188}" type="datetimeFigureOut">
              <a:rPr lang="ko-KR" altLang="en-US" smtClean="0"/>
              <a:t>2023-03-26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9E75C65-5DBA-80D2-6441-DF06E859D3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BD9C684-7F11-B958-0C2C-11534CEB3B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CDFF78-8116-45ED-9E82-0D2C50AA094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6761826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3FF2546C-F307-F6D2-4C1C-C72383BF3CA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F54F7180-AD4B-3BEB-4A58-58418503293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DFD30A2-EE2A-0E13-D238-12361F2071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20198F-A36E-4210-B5EB-8E03BD977188}" type="datetimeFigureOut">
              <a:rPr lang="ko-KR" altLang="en-US" smtClean="0"/>
              <a:t>2023-03-26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FC7656D-1064-3015-3EC2-B7D95365FC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8F4FD33-07B4-383F-6483-D117BAF9AB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CDFF78-8116-45ED-9E82-0D2C50AA094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351748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F01CE60-8B34-FABB-7CF8-03FC863F6C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EE34A10-3078-AD1E-8C80-45FCCE1B7D9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DE19E2F-3CD9-7CEA-A210-FDAAF0BCA1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20198F-A36E-4210-B5EB-8E03BD977188}" type="datetimeFigureOut">
              <a:rPr lang="ko-KR" altLang="en-US" smtClean="0"/>
              <a:t>2023-03-26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EBBE030-E9BC-5696-60BB-A082867E26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7A267BE-1B6D-506A-646C-0FBEE2BE96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CDFF78-8116-45ED-9E82-0D2C50AA094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0557040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C7421DE-6701-8238-9D47-B886A4EA38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49C961F6-3A86-B2AA-A76A-33122FCC144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482486D-A67B-7896-5606-D689CEA544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20198F-A36E-4210-B5EB-8E03BD977188}" type="datetimeFigureOut">
              <a:rPr lang="ko-KR" altLang="en-US" smtClean="0"/>
              <a:t>2023-03-26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ADC4F13-95FA-5037-F86A-DD6DBC6351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868CB58-0232-4B7B-E754-A06CE79B61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CDFF78-8116-45ED-9E82-0D2C50AA094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553612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9F5EB78-341F-F70E-4584-A70DD8BDF7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83339F5-4BB6-289E-D73A-227E408BDD3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873B8704-D482-68BA-D2BA-D1EC0CEE613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8CD63141-5561-87B8-63A4-A338B668FF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20198F-A36E-4210-B5EB-8E03BD977188}" type="datetimeFigureOut">
              <a:rPr lang="ko-KR" altLang="en-US" smtClean="0"/>
              <a:t>2023-03-26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3FEA33F8-07AB-0B1D-FA6A-CB564D559F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EC4937FB-F616-45ED-2B80-91C7D38077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CDFF78-8116-45ED-9E82-0D2C50AA094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288594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BABA066-7A61-7A3E-EF17-FA2564EE67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C698D4CA-668A-6659-61EA-9C2607B6BD9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F8324F05-6319-30F9-B3C9-FEECC758519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C5BF0A4A-D461-EEDA-0A88-3D24A56479C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CA7BC8DB-EB31-FED3-304B-9CAB14ECCB7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7B593DC1-FED9-E454-A97A-8F704312D6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20198F-A36E-4210-B5EB-8E03BD977188}" type="datetimeFigureOut">
              <a:rPr lang="ko-KR" altLang="en-US" smtClean="0"/>
              <a:t>2023-03-26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975B461A-4D00-F24B-FC20-28E031658A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89C8949C-0E74-FD9E-8B71-8E25C03BD6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CDFF78-8116-45ED-9E82-0D2C50AA094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52675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A5ED8BA-8B66-6486-2820-4503D233B9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AC014659-B0BD-F81F-33F0-8537912997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20198F-A36E-4210-B5EB-8E03BD977188}" type="datetimeFigureOut">
              <a:rPr lang="ko-KR" altLang="en-US" smtClean="0"/>
              <a:t>2023-03-26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5B9C7FC3-8CAF-D0A5-1E4A-BCFC59793E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15C70123-D1AB-6730-E71D-B8D19C1281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CDFF78-8116-45ED-9E82-0D2C50AA094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8266157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7B2DB913-58E8-9DF7-BB04-7F0BEA90AD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20198F-A36E-4210-B5EB-8E03BD977188}" type="datetimeFigureOut">
              <a:rPr lang="ko-KR" altLang="en-US" smtClean="0"/>
              <a:t>2023-03-26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E50D0B6E-AB73-E36C-6EA8-3DFBBBC116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18339BFC-8D12-65A0-4180-067C0D8EC5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CDFF78-8116-45ED-9E82-0D2C50AA094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509802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31B1BD8-8B72-C48E-A0B2-CB9C6D5692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9B92771-E3FC-B393-5D03-584E62F1E22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B593F2DA-4917-2C00-50B3-C7651D0805F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B9D2D683-A5B7-2279-7557-B42CC02006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20198F-A36E-4210-B5EB-8E03BD977188}" type="datetimeFigureOut">
              <a:rPr lang="ko-KR" altLang="en-US" smtClean="0"/>
              <a:t>2023-03-26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1634C7ED-E86B-98A6-1259-4B5222712C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D8030610-CAF6-B084-D5C2-A65E92596A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CDFF78-8116-45ED-9E82-0D2C50AA094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000199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4E24268-57DD-C323-2AEC-9F124A4918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FC29C541-362B-D0F8-2BD4-0C46F38A5C1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510F4C96-3E94-A43A-9804-B5CDB6BF40E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ED349CA9-090E-5D54-6B1A-170E16B0B7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20198F-A36E-4210-B5EB-8E03BD977188}" type="datetimeFigureOut">
              <a:rPr lang="ko-KR" altLang="en-US" smtClean="0"/>
              <a:t>2023-03-26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C6DBBDED-F6FE-297F-6B6D-937CAE5BEC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15748039-5261-E980-B467-65EE38AD9D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CDFF78-8116-45ED-9E82-0D2C50AA094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758336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CD1D0747-6D53-B7DE-5614-8B426114AE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1558F7EC-627A-2F42-89A7-ACFF3E548C9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54C7918-9466-EB10-A072-11B79150F40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F20198F-A36E-4210-B5EB-8E03BD977188}" type="datetimeFigureOut">
              <a:rPr lang="ko-KR" altLang="en-US" smtClean="0"/>
              <a:t>2023-03-26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3118857-1B29-97FC-EAE5-601210868F7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25C5B0A-D979-775C-FB4A-248991F9F61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7CDFF78-8116-45ED-9E82-0D2C50AA094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631375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8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gif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FC0129C-08EE-9C71-83D2-AA43F72B2B37}"/>
              </a:ext>
            </a:extLst>
          </p:cNvPr>
          <p:cNvSpPr txBox="1"/>
          <p:nvPr/>
        </p:nvSpPr>
        <p:spPr>
          <a:xfrm>
            <a:off x="4949772" y="4089165"/>
            <a:ext cx="2292449" cy="9215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20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[</a:t>
            </a:r>
            <a:r>
              <a:rPr lang="ko-KR" altLang="en-US" sz="20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노아의 방주</a:t>
            </a:r>
            <a:r>
              <a:rPr lang="en-US" altLang="ko-KR" sz="20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]</a:t>
            </a:r>
          </a:p>
          <a:p>
            <a:pPr algn="ctr">
              <a:lnSpc>
                <a:spcPct val="150000"/>
              </a:lnSpc>
            </a:pPr>
            <a:r>
              <a:rPr lang="ko-KR" altLang="en-US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정재윤 윤한나 함지율 </a:t>
            </a:r>
            <a:endParaRPr lang="en-US" altLang="ko-KR" dirty="0"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A8420C0-3B00-F3D8-E8AC-D1896C4852C7}"/>
              </a:ext>
            </a:extLst>
          </p:cNvPr>
          <p:cNvSpPr txBox="1"/>
          <p:nvPr/>
        </p:nvSpPr>
        <p:spPr>
          <a:xfrm>
            <a:off x="3929570" y="1944710"/>
            <a:ext cx="43328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solidFill>
                  <a:schemeClr val="bg2">
                    <a:lumMod val="75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LG</a:t>
            </a:r>
            <a:r>
              <a:rPr lang="ko-KR" altLang="en-US" b="1" dirty="0">
                <a:solidFill>
                  <a:schemeClr val="bg2">
                    <a:lumMod val="75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</a:t>
            </a:r>
            <a:r>
              <a:rPr lang="en-US" altLang="ko-KR" b="1" dirty="0">
                <a:solidFill>
                  <a:schemeClr val="bg2">
                    <a:lumMod val="75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Aimers 2</a:t>
            </a:r>
            <a:r>
              <a:rPr lang="ko-KR" altLang="en-US" b="1" dirty="0">
                <a:solidFill>
                  <a:schemeClr val="bg2">
                    <a:lumMod val="75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기 </a:t>
            </a:r>
            <a:r>
              <a:rPr lang="en-US" altLang="ko-KR" b="1" dirty="0">
                <a:solidFill>
                  <a:schemeClr val="bg2">
                    <a:lumMod val="75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– </a:t>
            </a:r>
            <a:r>
              <a:rPr lang="ko-KR" altLang="en-US" b="1" dirty="0">
                <a:solidFill>
                  <a:schemeClr val="bg2">
                    <a:lumMod val="75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오프라인 </a:t>
            </a:r>
            <a:r>
              <a:rPr lang="ko-KR" altLang="en-US" b="1" dirty="0" err="1">
                <a:solidFill>
                  <a:schemeClr val="bg2">
                    <a:lumMod val="75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해커톤</a:t>
            </a:r>
            <a:endParaRPr lang="en-US" altLang="ko-KR" b="1" dirty="0">
              <a:solidFill>
                <a:schemeClr val="bg2">
                  <a:lumMod val="75000"/>
                </a:schemeClr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DC4B846-4269-C0BB-77D9-F668713CC657}"/>
              </a:ext>
            </a:extLst>
          </p:cNvPr>
          <p:cNvSpPr txBox="1"/>
          <p:nvPr/>
        </p:nvSpPr>
        <p:spPr>
          <a:xfrm>
            <a:off x="2374991" y="2314042"/>
            <a:ext cx="744200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600" b="1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스마트 공장의 제어 시스템 구축을 위한 제품 품질 분류 </a:t>
            </a:r>
            <a:r>
              <a:rPr lang="en-US" altLang="ko-KR" sz="3600" b="1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AI </a:t>
            </a:r>
            <a:r>
              <a:rPr lang="ko-KR" altLang="en-US" sz="3600" b="1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모델 개발</a:t>
            </a:r>
            <a:endParaRPr lang="en-US" altLang="ko-KR" sz="3600" b="1" dirty="0"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974595C-2A0D-A21C-FB34-E8DFAF5200D4}"/>
              </a:ext>
            </a:extLst>
          </p:cNvPr>
          <p:cNvSpPr txBox="1"/>
          <p:nvPr/>
        </p:nvSpPr>
        <p:spPr>
          <a:xfrm>
            <a:off x="3755278" y="6163987"/>
            <a:ext cx="8809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>
                <a:solidFill>
                  <a:schemeClr val="bg2">
                    <a:lumMod val="75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주최</a:t>
            </a:r>
            <a:endParaRPr lang="en-US" altLang="ko-KR" b="1" dirty="0">
              <a:solidFill>
                <a:schemeClr val="bg2">
                  <a:lumMod val="75000"/>
                </a:schemeClr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pic>
        <p:nvPicPr>
          <p:cNvPr id="6" name="Picture 2" descr="LG AI Research">
            <a:extLst>
              <a:ext uri="{FF2B5EF4-FFF2-40B4-BE49-F238E27FC236}">
                <a16:creationId xmlns:a16="http://schemas.microsoft.com/office/drawing/2014/main" id="{653C19B4-B0CD-AE7F-E63D-04CBBC07EC0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102" b="26014"/>
          <a:stretch/>
        </p:blipFill>
        <p:spPr bwMode="auto">
          <a:xfrm>
            <a:off x="4480813" y="6108643"/>
            <a:ext cx="1909467" cy="4800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3FA99A32-26B2-A1D2-0326-600A3F753C18}"/>
              </a:ext>
            </a:extLst>
          </p:cNvPr>
          <p:cNvSpPr txBox="1"/>
          <p:nvPr/>
        </p:nvSpPr>
        <p:spPr>
          <a:xfrm>
            <a:off x="6523344" y="6163987"/>
            <a:ext cx="8809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>
                <a:solidFill>
                  <a:schemeClr val="bg2">
                    <a:lumMod val="75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주관</a:t>
            </a:r>
            <a:endParaRPr lang="en-US" altLang="ko-KR" b="1" dirty="0">
              <a:solidFill>
                <a:schemeClr val="bg2">
                  <a:lumMod val="75000"/>
                </a:schemeClr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pic>
        <p:nvPicPr>
          <p:cNvPr id="2050" name="Picture 2" descr="대회: 도전으로 기회를 얻으세요 - DACON">
            <a:extLst>
              <a:ext uri="{FF2B5EF4-FFF2-40B4-BE49-F238E27FC236}">
                <a16:creationId xmlns:a16="http://schemas.microsoft.com/office/drawing/2014/main" id="{A4FF1013-B4BD-AEE5-60A7-718976A4570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136" b="21233"/>
          <a:stretch/>
        </p:blipFill>
        <p:spPr bwMode="auto">
          <a:xfrm>
            <a:off x="7480210" y="6189057"/>
            <a:ext cx="882182" cy="2961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직사각형 7">
            <a:extLst>
              <a:ext uri="{FF2B5EF4-FFF2-40B4-BE49-F238E27FC236}">
                <a16:creationId xmlns:a16="http://schemas.microsoft.com/office/drawing/2014/main" id="{3399D9DD-9974-BEDA-3741-C728384DF02E}"/>
              </a:ext>
            </a:extLst>
          </p:cNvPr>
          <p:cNvSpPr/>
          <p:nvPr/>
        </p:nvSpPr>
        <p:spPr>
          <a:xfrm>
            <a:off x="2217519" y="1681494"/>
            <a:ext cx="7756961" cy="2097868"/>
          </a:xfrm>
          <a:prstGeom prst="rect">
            <a:avLst/>
          </a:prstGeom>
          <a:noFill/>
          <a:ln w="38100">
            <a:solidFill>
              <a:srgbClr val="61279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757A6010-8580-2235-30C0-15016DEBAEDA}"/>
              </a:ext>
            </a:extLst>
          </p:cNvPr>
          <p:cNvSpPr/>
          <p:nvPr/>
        </p:nvSpPr>
        <p:spPr>
          <a:xfrm>
            <a:off x="4730794" y="4058895"/>
            <a:ext cx="2730403" cy="1018196"/>
          </a:xfrm>
          <a:prstGeom prst="rect">
            <a:avLst/>
          </a:prstGeom>
          <a:noFill/>
          <a:ln w="28575">
            <a:solidFill>
              <a:srgbClr val="61279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21345142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22E6F4AB-82E3-7062-5CF6-A5B44074285A}"/>
              </a:ext>
            </a:extLst>
          </p:cNvPr>
          <p:cNvSpPr/>
          <p:nvPr/>
        </p:nvSpPr>
        <p:spPr>
          <a:xfrm>
            <a:off x="2593603" y="3338231"/>
            <a:ext cx="2560815" cy="3415007"/>
          </a:xfrm>
          <a:prstGeom prst="rect">
            <a:avLst/>
          </a:prstGeom>
          <a:noFill/>
          <a:ln w="38100">
            <a:solidFill>
              <a:srgbClr val="61279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42C59D6-D2B6-4DDA-7BD1-A7B0A7D44373}"/>
              </a:ext>
            </a:extLst>
          </p:cNvPr>
          <p:cNvSpPr txBox="1"/>
          <p:nvPr/>
        </p:nvSpPr>
        <p:spPr>
          <a:xfrm>
            <a:off x="720672" y="439463"/>
            <a:ext cx="222255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b="1" dirty="0">
                <a:solidFill>
                  <a:srgbClr val="61279F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05  </a:t>
            </a:r>
            <a:r>
              <a:rPr lang="ko-KR" altLang="en-US" sz="2800" b="1" dirty="0">
                <a:solidFill>
                  <a:srgbClr val="61279F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전체 과정</a:t>
            </a:r>
            <a:endParaRPr lang="en-US" altLang="ko-KR" sz="2800" b="1" dirty="0">
              <a:solidFill>
                <a:srgbClr val="61279F"/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D0084FA0-D3AE-DC09-83D0-C86FE43B28E7}"/>
              </a:ext>
            </a:extLst>
          </p:cNvPr>
          <p:cNvCxnSpPr>
            <a:cxnSpLocks/>
            <a:stCxn id="2" idx="3"/>
          </p:cNvCxnSpPr>
          <p:nvPr/>
        </p:nvCxnSpPr>
        <p:spPr>
          <a:xfrm>
            <a:off x="2943225" y="701073"/>
            <a:ext cx="9248775" cy="1"/>
          </a:xfrm>
          <a:prstGeom prst="line">
            <a:avLst/>
          </a:prstGeom>
          <a:ln w="19050">
            <a:solidFill>
              <a:srgbClr val="61279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타원 5">
            <a:extLst>
              <a:ext uri="{FF2B5EF4-FFF2-40B4-BE49-F238E27FC236}">
                <a16:creationId xmlns:a16="http://schemas.microsoft.com/office/drawing/2014/main" id="{C596C537-854A-7F85-7E12-C94066E9D386}"/>
              </a:ext>
            </a:extLst>
          </p:cNvPr>
          <p:cNvSpPr/>
          <p:nvPr/>
        </p:nvSpPr>
        <p:spPr>
          <a:xfrm>
            <a:off x="2911870" y="647440"/>
            <a:ext cx="107266" cy="107266"/>
          </a:xfrm>
          <a:prstGeom prst="ellipse">
            <a:avLst/>
          </a:prstGeom>
          <a:solidFill>
            <a:srgbClr val="61279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타원 7">
            <a:extLst>
              <a:ext uri="{FF2B5EF4-FFF2-40B4-BE49-F238E27FC236}">
                <a16:creationId xmlns:a16="http://schemas.microsoft.com/office/drawing/2014/main" id="{875A2063-DC76-6617-BC60-861AEDA6D5E4}"/>
              </a:ext>
            </a:extLst>
          </p:cNvPr>
          <p:cNvSpPr/>
          <p:nvPr/>
        </p:nvSpPr>
        <p:spPr>
          <a:xfrm>
            <a:off x="698394" y="647440"/>
            <a:ext cx="107266" cy="107266"/>
          </a:xfrm>
          <a:prstGeom prst="ellipse">
            <a:avLst/>
          </a:prstGeom>
          <a:solidFill>
            <a:srgbClr val="61279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EDBF71CE-DFCA-2907-4300-56991CDDA77D}"/>
              </a:ext>
            </a:extLst>
          </p:cNvPr>
          <p:cNvCxnSpPr>
            <a:cxnSpLocks/>
            <a:endCxn id="2" idx="1"/>
          </p:cNvCxnSpPr>
          <p:nvPr/>
        </p:nvCxnSpPr>
        <p:spPr>
          <a:xfrm flipV="1">
            <a:off x="0" y="701073"/>
            <a:ext cx="720672" cy="1"/>
          </a:xfrm>
          <a:prstGeom prst="line">
            <a:avLst/>
          </a:prstGeom>
          <a:ln w="19050">
            <a:solidFill>
              <a:srgbClr val="61279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F081A5D8-41EE-98E8-15CF-0BE6B58B5CCA}"/>
              </a:ext>
            </a:extLst>
          </p:cNvPr>
          <p:cNvSpPr txBox="1"/>
          <p:nvPr/>
        </p:nvSpPr>
        <p:spPr>
          <a:xfrm>
            <a:off x="752027" y="1071472"/>
            <a:ext cx="10435377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Tx/>
              <a:buChar char="-"/>
            </a:pPr>
            <a:r>
              <a:rPr lang="en-US" altLang="ko-KR" sz="2000" b="1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Regressor</a:t>
            </a:r>
            <a:r>
              <a:rPr lang="ko-KR" altLang="en-US" sz="2000" b="1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의 경우에는</a:t>
            </a:r>
            <a:r>
              <a:rPr lang="en-US" altLang="ko-KR" sz="2000" b="1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</a:t>
            </a:r>
            <a:r>
              <a:rPr lang="ko-KR" altLang="en-US" sz="2000" b="1" dirty="0" err="1">
                <a:solidFill>
                  <a:srgbClr val="FF0000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하이퍼파라미터</a:t>
            </a:r>
            <a:r>
              <a:rPr lang="ko-KR" altLang="en-US" sz="2000" b="1" dirty="0">
                <a:solidFill>
                  <a:srgbClr val="FF0000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튜닝을 최소화 </a:t>
            </a:r>
            <a:r>
              <a:rPr lang="ko-KR" altLang="en-US" sz="2000" b="1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하고</a:t>
            </a:r>
            <a:r>
              <a:rPr lang="en-US" altLang="ko-KR" sz="2000" b="1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</a:t>
            </a:r>
            <a:r>
              <a:rPr lang="en-US" altLang="ko-KR" sz="2000" b="1" dirty="0">
                <a:solidFill>
                  <a:srgbClr val="FF0000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feature</a:t>
            </a:r>
            <a:r>
              <a:rPr lang="ko-KR" altLang="en-US" sz="2000" b="1" dirty="0">
                <a:solidFill>
                  <a:srgbClr val="FF0000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를 하나도 </a:t>
            </a:r>
            <a:r>
              <a:rPr lang="ko-KR" altLang="en-US" sz="2000" b="1" dirty="0" err="1">
                <a:solidFill>
                  <a:srgbClr val="FF0000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드랍하지</a:t>
            </a:r>
            <a:r>
              <a:rPr lang="ko-KR" altLang="en-US" sz="2000" b="1" dirty="0">
                <a:solidFill>
                  <a:srgbClr val="FF0000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않은 </a:t>
            </a:r>
            <a:r>
              <a:rPr lang="ko-KR" altLang="en-US" sz="2000" b="1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원본 학습 데이터셋을 사용하여 </a:t>
            </a:r>
            <a:r>
              <a:rPr lang="en-US" altLang="ko-KR" sz="2000" b="1" dirty="0">
                <a:solidFill>
                  <a:srgbClr val="FF0000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generalize</a:t>
            </a:r>
            <a:r>
              <a:rPr lang="ko-KR" altLang="en-US" sz="2000" b="1" dirty="0">
                <a:solidFill>
                  <a:srgbClr val="FF0000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한 능력</a:t>
            </a:r>
            <a:r>
              <a:rPr lang="ko-KR" altLang="en-US" sz="2000" b="1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을</a:t>
            </a:r>
            <a:r>
              <a:rPr lang="ko-KR" altLang="en-US" sz="2000" b="1" dirty="0">
                <a:solidFill>
                  <a:srgbClr val="FF0000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</a:t>
            </a:r>
            <a:r>
              <a:rPr lang="ko-KR" altLang="en-US" sz="2000" b="1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갖추도록 학습함</a:t>
            </a:r>
            <a:endParaRPr lang="en-US" altLang="ko-KR" sz="2000" b="1" dirty="0"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  <a:p>
            <a:pPr marL="342900" indent="-342900">
              <a:buFontTx/>
              <a:buChar char="-"/>
            </a:pPr>
            <a:endParaRPr lang="en-US" altLang="ko-KR" sz="2000" b="1" dirty="0"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  <a:p>
            <a:pPr marL="342900" indent="-342900">
              <a:buFontTx/>
              <a:buChar char="-"/>
            </a:pPr>
            <a:r>
              <a:rPr lang="en-US" altLang="ko-KR" sz="2000" b="1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Classification</a:t>
            </a:r>
            <a:r>
              <a:rPr lang="ko-KR" altLang="en-US" sz="2000" b="1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들의 경우에는 </a:t>
            </a:r>
            <a:r>
              <a:rPr lang="ko-KR" altLang="en-US" sz="2000" b="1" dirty="0" err="1">
                <a:solidFill>
                  <a:srgbClr val="FF0000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하이퍼파라미터</a:t>
            </a:r>
            <a:r>
              <a:rPr lang="ko-KR" altLang="en-US" sz="2000" b="1" dirty="0">
                <a:solidFill>
                  <a:srgbClr val="FF0000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튜닝을 더욱 </a:t>
            </a:r>
            <a:r>
              <a:rPr lang="ko-KR" altLang="en-US" sz="2000" b="1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하고</a:t>
            </a:r>
            <a:r>
              <a:rPr lang="en-US" altLang="ko-KR" sz="2000" b="1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, </a:t>
            </a:r>
            <a:r>
              <a:rPr lang="en-US" altLang="ko-KR" sz="2000" b="1" dirty="0">
                <a:solidFill>
                  <a:srgbClr val="FF0000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feature</a:t>
            </a:r>
            <a:r>
              <a:rPr lang="ko-KR" altLang="en-US" sz="2000" b="1" dirty="0">
                <a:solidFill>
                  <a:srgbClr val="FF0000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를 </a:t>
            </a:r>
            <a:r>
              <a:rPr lang="ko-KR" altLang="en-US" sz="2000" b="1" dirty="0" err="1">
                <a:solidFill>
                  <a:srgbClr val="FF0000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드랍시킨</a:t>
            </a:r>
            <a:r>
              <a:rPr lang="ko-KR" altLang="en-US" sz="2000" b="1" dirty="0">
                <a:solidFill>
                  <a:srgbClr val="FF0000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</a:t>
            </a:r>
            <a:r>
              <a:rPr lang="ko-KR" altLang="en-US" sz="2000" b="1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학습 데이터셋을 사용하여 데이터에 어느정도 </a:t>
            </a:r>
            <a:r>
              <a:rPr lang="en-US" altLang="ko-KR" sz="2000" b="1" dirty="0">
                <a:solidFill>
                  <a:srgbClr val="FF0000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fit</a:t>
            </a:r>
            <a:r>
              <a:rPr lang="ko-KR" altLang="en-US" sz="2000" b="1" dirty="0">
                <a:solidFill>
                  <a:srgbClr val="FF0000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된 능력을 </a:t>
            </a:r>
            <a:r>
              <a:rPr lang="ko-KR" altLang="en-US" sz="2000" b="1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갖추도록 학습함</a:t>
            </a:r>
            <a:endParaRPr lang="en-US" altLang="ko-KR" sz="2000" b="1" dirty="0"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0E25D9BB-40B8-F290-11EB-51F01A5B2D0B}"/>
              </a:ext>
            </a:extLst>
          </p:cNvPr>
          <p:cNvSpPr/>
          <p:nvPr/>
        </p:nvSpPr>
        <p:spPr>
          <a:xfrm>
            <a:off x="2768545" y="3654997"/>
            <a:ext cx="2237211" cy="54210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err="1">
                <a:solidFill>
                  <a:schemeClr val="tx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CatBoostRegressor</a:t>
            </a:r>
            <a:endParaRPr lang="ko-KR" altLang="en-US" dirty="0">
              <a:solidFill>
                <a:schemeClr val="tx1"/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cxnSp>
        <p:nvCxnSpPr>
          <p:cNvPr id="13" name="직선 화살표 연결선 12">
            <a:extLst>
              <a:ext uri="{FF2B5EF4-FFF2-40B4-BE49-F238E27FC236}">
                <a16:creationId xmlns:a16="http://schemas.microsoft.com/office/drawing/2014/main" id="{598BFFFB-155A-1299-13D3-299EE9C3CCDF}"/>
              </a:ext>
            </a:extLst>
          </p:cNvPr>
          <p:cNvCxnSpPr>
            <a:cxnSpLocks/>
          </p:cNvCxnSpPr>
          <p:nvPr/>
        </p:nvCxnSpPr>
        <p:spPr>
          <a:xfrm>
            <a:off x="5135876" y="3929050"/>
            <a:ext cx="580518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1C99A011-158C-B632-81B0-1AF3D2B1EDD2}"/>
              </a:ext>
            </a:extLst>
          </p:cNvPr>
          <p:cNvSpPr/>
          <p:nvPr/>
        </p:nvSpPr>
        <p:spPr>
          <a:xfrm>
            <a:off x="5954486" y="3363292"/>
            <a:ext cx="1359902" cy="1125509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0.5105,</a:t>
            </a:r>
            <a:br>
              <a:rPr lang="en-US" altLang="ko-KR" dirty="0">
                <a:solidFill>
                  <a:schemeClr val="tx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</a:br>
            <a:r>
              <a:rPr lang="en-US" altLang="ko-KR" dirty="0">
                <a:solidFill>
                  <a:schemeClr val="tx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0.5328,</a:t>
            </a:r>
          </a:p>
          <a:p>
            <a:pPr algn="ctr"/>
            <a:r>
              <a:rPr lang="en-US" altLang="ko-KR" dirty="0">
                <a:solidFill>
                  <a:schemeClr val="tx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0.5512,</a:t>
            </a:r>
          </a:p>
          <a:p>
            <a:pPr algn="ctr"/>
            <a:r>
              <a:rPr lang="en-US" altLang="ko-KR" dirty="0">
                <a:solidFill>
                  <a:schemeClr val="tx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…</a:t>
            </a:r>
            <a:endParaRPr lang="ko-KR" altLang="en-US" dirty="0">
              <a:solidFill>
                <a:schemeClr val="tx1"/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C8C89EA2-477D-E713-81C2-DFAF120F56F6}"/>
              </a:ext>
            </a:extLst>
          </p:cNvPr>
          <p:cNvSpPr txBox="1"/>
          <p:nvPr/>
        </p:nvSpPr>
        <p:spPr>
          <a:xfrm>
            <a:off x="5781479" y="4478130"/>
            <a:ext cx="170591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chemeClr val="bg1">
                    <a:lumMod val="50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Regression Output</a:t>
            </a:r>
            <a:endParaRPr lang="ko-KR" altLang="en-US" sz="1400" dirty="0">
              <a:solidFill>
                <a:schemeClr val="bg1">
                  <a:lumMod val="50000"/>
                </a:schemeClr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876CA35B-9817-4710-9292-5412FE2EFD97}"/>
              </a:ext>
            </a:extLst>
          </p:cNvPr>
          <p:cNvSpPr/>
          <p:nvPr/>
        </p:nvSpPr>
        <p:spPr>
          <a:xfrm>
            <a:off x="474620" y="4337482"/>
            <a:ext cx="1521120" cy="928048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Data</a:t>
            </a:r>
            <a:endParaRPr lang="ko-KR" altLang="en-US" dirty="0">
              <a:solidFill>
                <a:schemeClr val="tx1"/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cxnSp>
        <p:nvCxnSpPr>
          <p:cNvPr id="20" name="직선 화살표 연결선 19">
            <a:extLst>
              <a:ext uri="{FF2B5EF4-FFF2-40B4-BE49-F238E27FC236}">
                <a16:creationId xmlns:a16="http://schemas.microsoft.com/office/drawing/2014/main" id="{BBF18FD8-B56B-570A-F79F-D0B941A0EFA2}"/>
              </a:ext>
            </a:extLst>
          </p:cNvPr>
          <p:cNvCxnSpPr>
            <a:cxnSpLocks/>
          </p:cNvCxnSpPr>
          <p:nvPr/>
        </p:nvCxnSpPr>
        <p:spPr>
          <a:xfrm flipV="1">
            <a:off x="2138108" y="3952397"/>
            <a:ext cx="392345" cy="85954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직선 화살표 연결선 20">
            <a:extLst>
              <a:ext uri="{FF2B5EF4-FFF2-40B4-BE49-F238E27FC236}">
                <a16:creationId xmlns:a16="http://schemas.microsoft.com/office/drawing/2014/main" id="{55AA022E-524C-5280-762D-44B36F9F2F2F}"/>
              </a:ext>
            </a:extLst>
          </p:cNvPr>
          <p:cNvCxnSpPr>
            <a:cxnSpLocks/>
          </p:cNvCxnSpPr>
          <p:nvPr/>
        </p:nvCxnSpPr>
        <p:spPr>
          <a:xfrm>
            <a:off x="7567612" y="4057925"/>
            <a:ext cx="2459767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B3049C78-CE58-3180-F23D-1548EFB6821A}"/>
              </a:ext>
            </a:extLst>
          </p:cNvPr>
          <p:cNvSpPr txBox="1"/>
          <p:nvPr/>
        </p:nvSpPr>
        <p:spPr>
          <a:xfrm>
            <a:off x="7498838" y="4118325"/>
            <a:ext cx="259731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chemeClr val="bg1">
                    <a:lumMod val="50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Change Output to Class label</a:t>
            </a:r>
            <a:endParaRPr lang="ko-KR" altLang="en-US" sz="1400" dirty="0">
              <a:solidFill>
                <a:schemeClr val="bg1">
                  <a:lumMod val="50000"/>
                </a:schemeClr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81DF1C98-723C-16A9-C2A0-40EC70DBF400}"/>
              </a:ext>
            </a:extLst>
          </p:cNvPr>
          <p:cNvSpPr txBox="1"/>
          <p:nvPr/>
        </p:nvSpPr>
        <p:spPr>
          <a:xfrm>
            <a:off x="7487395" y="2888374"/>
            <a:ext cx="2714205" cy="116955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 err="1">
                <a:solidFill>
                  <a:schemeClr val="bg1">
                    <a:lumMod val="50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lower_threshold</a:t>
            </a:r>
            <a:r>
              <a:rPr lang="en-US" altLang="ko-KR" sz="1400" dirty="0">
                <a:solidFill>
                  <a:schemeClr val="bg1">
                    <a:lumMod val="50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= 0.5250</a:t>
            </a:r>
            <a:br>
              <a:rPr lang="en-US" altLang="ko-KR" sz="1400" dirty="0">
                <a:solidFill>
                  <a:schemeClr val="bg1">
                    <a:lumMod val="50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</a:br>
            <a:r>
              <a:rPr lang="en-US" altLang="ko-KR" sz="1400" dirty="0">
                <a:solidFill>
                  <a:schemeClr val="bg1">
                    <a:lumMod val="50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0.5250 </a:t>
            </a:r>
            <a:r>
              <a:rPr lang="ko-KR" altLang="en-US" sz="1400" dirty="0">
                <a:solidFill>
                  <a:schemeClr val="bg1">
                    <a:lumMod val="50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이하의 </a:t>
            </a:r>
            <a:r>
              <a:rPr lang="en-US" altLang="ko-KR" sz="1400" dirty="0">
                <a:solidFill>
                  <a:schemeClr val="bg1">
                    <a:lumMod val="50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quality</a:t>
            </a:r>
            <a:r>
              <a:rPr lang="ko-KR" altLang="en-US" sz="1400" dirty="0">
                <a:solidFill>
                  <a:schemeClr val="bg1">
                    <a:lumMod val="50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는 </a:t>
            </a:r>
            <a:r>
              <a:rPr lang="en-US" altLang="ko-KR" sz="1400" dirty="0">
                <a:solidFill>
                  <a:schemeClr val="bg1">
                    <a:lumMod val="50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class 0</a:t>
            </a:r>
            <a:br>
              <a:rPr lang="en-US" altLang="ko-KR" sz="1400" dirty="0">
                <a:solidFill>
                  <a:schemeClr val="bg1">
                    <a:lumMod val="50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</a:br>
            <a:r>
              <a:rPr lang="en-US" altLang="ko-KR" sz="1400" dirty="0">
                <a:solidFill>
                  <a:schemeClr val="bg1">
                    <a:lumMod val="50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higher threshold = 0.5348</a:t>
            </a:r>
            <a:br>
              <a:rPr lang="en-US" altLang="ko-KR" sz="1400" dirty="0">
                <a:solidFill>
                  <a:schemeClr val="bg1">
                    <a:lumMod val="50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</a:br>
            <a:r>
              <a:rPr lang="en-US" altLang="ko-KR" sz="1400" dirty="0">
                <a:solidFill>
                  <a:schemeClr val="bg1">
                    <a:lumMod val="50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0.5348 </a:t>
            </a:r>
            <a:r>
              <a:rPr lang="ko-KR" altLang="en-US" sz="1400" dirty="0">
                <a:solidFill>
                  <a:schemeClr val="bg1">
                    <a:lumMod val="50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이상의 </a:t>
            </a:r>
            <a:r>
              <a:rPr lang="en-US" altLang="ko-KR" sz="1400" dirty="0">
                <a:solidFill>
                  <a:schemeClr val="bg1">
                    <a:lumMod val="50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quality</a:t>
            </a:r>
            <a:r>
              <a:rPr lang="ko-KR" altLang="en-US" sz="1400" dirty="0">
                <a:solidFill>
                  <a:schemeClr val="bg1">
                    <a:lumMod val="50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는 </a:t>
            </a:r>
            <a:r>
              <a:rPr lang="en-US" altLang="ko-KR" sz="1400" dirty="0">
                <a:solidFill>
                  <a:schemeClr val="bg1">
                    <a:lumMod val="50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class 2</a:t>
            </a:r>
            <a:br>
              <a:rPr lang="en-US" altLang="ko-KR" sz="1400" dirty="0">
                <a:solidFill>
                  <a:schemeClr val="bg1">
                    <a:lumMod val="50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</a:br>
            <a:r>
              <a:rPr lang="ko-KR" altLang="en-US" sz="1400" dirty="0">
                <a:solidFill>
                  <a:schemeClr val="bg1">
                    <a:lumMod val="50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이 사이는 </a:t>
            </a:r>
            <a:r>
              <a:rPr lang="en-US" altLang="ko-KR" sz="1400" dirty="0">
                <a:solidFill>
                  <a:schemeClr val="bg1">
                    <a:lumMod val="50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class 1</a:t>
            </a:r>
            <a:endParaRPr lang="ko-KR" altLang="en-US" sz="1400" dirty="0">
              <a:solidFill>
                <a:schemeClr val="bg1">
                  <a:lumMod val="50000"/>
                </a:schemeClr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02DE1497-DAEA-5041-C4C1-EDCA796084D0}"/>
              </a:ext>
            </a:extLst>
          </p:cNvPr>
          <p:cNvSpPr/>
          <p:nvPr/>
        </p:nvSpPr>
        <p:spPr>
          <a:xfrm>
            <a:off x="10276848" y="3363291"/>
            <a:ext cx="660818" cy="1125507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0,</a:t>
            </a:r>
            <a:br>
              <a:rPr lang="en-US" altLang="ko-KR" dirty="0">
                <a:solidFill>
                  <a:schemeClr val="tx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</a:br>
            <a:r>
              <a:rPr lang="en-US" altLang="ko-KR" dirty="0">
                <a:solidFill>
                  <a:schemeClr val="tx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1,</a:t>
            </a:r>
          </a:p>
          <a:p>
            <a:pPr algn="ctr"/>
            <a:r>
              <a:rPr lang="en-US" altLang="ko-KR" dirty="0">
                <a:solidFill>
                  <a:schemeClr val="tx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2,</a:t>
            </a:r>
          </a:p>
          <a:p>
            <a:pPr algn="ctr"/>
            <a:r>
              <a:rPr lang="en-US" altLang="ko-KR" dirty="0">
                <a:solidFill>
                  <a:schemeClr val="tx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…</a:t>
            </a:r>
            <a:endParaRPr lang="ko-KR" altLang="en-US" dirty="0">
              <a:solidFill>
                <a:schemeClr val="tx1"/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A0AC72E4-5CB2-81FE-41FA-D7D1B8D9B242}"/>
              </a:ext>
            </a:extLst>
          </p:cNvPr>
          <p:cNvSpPr txBox="1"/>
          <p:nvPr/>
        </p:nvSpPr>
        <p:spPr>
          <a:xfrm>
            <a:off x="9667736" y="4478129"/>
            <a:ext cx="187904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chemeClr val="bg1">
                    <a:lumMod val="50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Classification Output</a:t>
            </a:r>
            <a:endParaRPr lang="ko-KR" altLang="en-US" sz="1400" dirty="0">
              <a:solidFill>
                <a:schemeClr val="bg1">
                  <a:lumMod val="50000"/>
                </a:schemeClr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cxnSp>
        <p:nvCxnSpPr>
          <p:cNvPr id="11" name="직선 화살표 연결선 10">
            <a:extLst>
              <a:ext uri="{FF2B5EF4-FFF2-40B4-BE49-F238E27FC236}">
                <a16:creationId xmlns:a16="http://schemas.microsoft.com/office/drawing/2014/main" id="{CB9BC3F3-308D-6E3B-654C-35CAB5DFF75A}"/>
              </a:ext>
            </a:extLst>
          </p:cNvPr>
          <p:cNvCxnSpPr>
            <a:cxnSpLocks/>
          </p:cNvCxnSpPr>
          <p:nvPr/>
        </p:nvCxnSpPr>
        <p:spPr>
          <a:xfrm>
            <a:off x="2138108" y="4877097"/>
            <a:ext cx="416679" cy="791362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6ABD8094-4131-AC35-B019-144808574608}"/>
              </a:ext>
            </a:extLst>
          </p:cNvPr>
          <p:cNvSpPr/>
          <p:nvPr/>
        </p:nvSpPr>
        <p:spPr>
          <a:xfrm>
            <a:off x="2759732" y="4683358"/>
            <a:ext cx="2237211" cy="54210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err="1">
                <a:solidFill>
                  <a:schemeClr val="tx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CatBoostClassifier</a:t>
            </a:r>
            <a:endParaRPr lang="ko-KR" altLang="en-US" dirty="0">
              <a:solidFill>
                <a:schemeClr val="tx1"/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E706678B-BC76-3B5D-9CB1-A16702F443B9}"/>
              </a:ext>
            </a:extLst>
          </p:cNvPr>
          <p:cNvSpPr/>
          <p:nvPr/>
        </p:nvSpPr>
        <p:spPr>
          <a:xfrm>
            <a:off x="2759732" y="5282565"/>
            <a:ext cx="2237211" cy="54210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err="1">
                <a:solidFill>
                  <a:schemeClr val="tx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XGBClassifier</a:t>
            </a:r>
            <a:endParaRPr lang="ko-KR" altLang="en-US" dirty="0">
              <a:solidFill>
                <a:schemeClr val="tx1"/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DC72E938-11F6-0BED-6D32-19D9095C6A1E}"/>
              </a:ext>
            </a:extLst>
          </p:cNvPr>
          <p:cNvSpPr/>
          <p:nvPr/>
        </p:nvSpPr>
        <p:spPr>
          <a:xfrm>
            <a:off x="2759732" y="5881772"/>
            <a:ext cx="2237211" cy="54210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err="1">
                <a:solidFill>
                  <a:schemeClr val="tx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LGBMClassifier</a:t>
            </a:r>
            <a:endParaRPr lang="ko-KR" altLang="en-US" dirty="0">
              <a:solidFill>
                <a:schemeClr val="tx1"/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cxnSp>
        <p:nvCxnSpPr>
          <p:cNvPr id="34" name="직선 화살표 연결선 33">
            <a:extLst>
              <a:ext uri="{FF2B5EF4-FFF2-40B4-BE49-F238E27FC236}">
                <a16:creationId xmlns:a16="http://schemas.microsoft.com/office/drawing/2014/main" id="{7A9CABAD-9A3A-4E99-85D1-7F04230AEE87}"/>
              </a:ext>
            </a:extLst>
          </p:cNvPr>
          <p:cNvCxnSpPr>
            <a:cxnSpLocks/>
          </p:cNvCxnSpPr>
          <p:nvPr/>
        </p:nvCxnSpPr>
        <p:spPr>
          <a:xfrm>
            <a:off x="5135876" y="5553718"/>
            <a:ext cx="580518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직사각형 34">
            <a:extLst>
              <a:ext uri="{FF2B5EF4-FFF2-40B4-BE49-F238E27FC236}">
                <a16:creationId xmlns:a16="http://schemas.microsoft.com/office/drawing/2014/main" id="{8ABDE092-1158-955E-977D-83A026868D68}"/>
              </a:ext>
            </a:extLst>
          </p:cNvPr>
          <p:cNvSpPr/>
          <p:nvPr/>
        </p:nvSpPr>
        <p:spPr>
          <a:xfrm>
            <a:off x="5954486" y="4905520"/>
            <a:ext cx="1359902" cy="1125509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2,</a:t>
            </a:r>
            <a:br>
              <a:rPr lang="en-US" altLang="ko-KR" dirty="0">
                <a:solidFill>
                  <a:schemeClr val="tx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</a:br>
            <a:r>
              <a:rPr lang="en-US" altLang="ko-KR" dirty="0">
                <a:solidFill>
                  <a:schemeClr val="tx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0,</a:t>
            </a:r>
          </a:p>
          <a:p>
            <a:pPr algn="ctr"/>
            <a:r>
              <a:rPr lang="en-US" altLang="ko-KR" dirty="0">
                <a:solidFill>
                  <a:schemeClr val="tx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1,</a:t>
            </a:r>
          </a:p>
          <a:p>
            <a:pPr algn="ctr"/>
            <a:r>
              <a:rPr lang="en-US" altLang="ko-KR" dirty="0">
                <a:solidFill>
                  <a:schemeClr val="tx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…</a:t>
            </a:r>
            <a:endParaRPr lang="ko-KR" altLang="en-US" dirty="0">
              <a:solidFill>
                <a:schemeClr val="tx1"/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CF87B07D-BF1D-A0D2-63F0-6C427E67DE96}"/>
              </a:ext>
            </a:extLst>
          </p:cNvPr>
          <p:cNvSpPr txBox="1"/>
          <p:nvPr/>
        </p:nvSpPr>
        <p:spPr>
          <a:xfrm>
            <a:off x="5781479" y="6020358"/>
            <a:ext cx="185339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chemeClr val="bg1">
                    <a:lumMod val="50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Classification Output</a:t>
            </a:r>
            <a:endParaRPr lang="ko-KR" altLang="en-US" sz="1400" dirty="0">
              <a:solidFill>
                <a:schemeClr val="bg1">
                  <a:lumMod val="50000"/>
                </a:schemeClr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cxnSp>
        <p:nvCxnSpPr>
          <p:cNvPr id="37" name="직선 화살표 연결선 36">
            <a:extLst>
              <a:ext uri="{FF2B5EF4-FFF2-40B4-BE49-F238E27FC236}">
                <a16:creationId xmlns:a16="http://schemas.microsoft.com/office/drawing/2014/main" id="{2D2471BD-7265-565A-DFAA-660506F4B1E0}"/>
              </a:ext>
            </a:extLst>
          </p:cNvPr>
          <p:cNvCxnSpPr>
            <a:cxnSpLocks/>
          </p:cNvCxnSpPr>
          <p:nvPr/>
        </p:nvCxnSpPr>
        <p:spPr>
          <a:xfrm>
            <a:off x="7567612" y="5561159"/>
            <a:ext cx="1467331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직선 화살표 연결선 38">
            <a:extLst>
              <a:ext uri="{FF2B5EF4-FFF2-40B4-BE49-F238E27FC236}">
                <a16:creationId xmlns:a16="http://schemas.microsoft.com/office/drawing/2014/main" id="{C39189D7-2E04-6DB6-6A9D-2C6F5C74699B}"/>
              </a:ext>
            </a:extLst>
          </p:cNvPr>
          <p:cNvCxnSpPr>
            <a:cxnSpLocks/>
            <a:stCxn id="25" idx="2"/>
          </p:cNvCxnSpPr>
          <p:nvPr/>
        </p:nvCxnSpPr>
        <p:spPr>
          <a:xfrm>
            <a:off x="10607257" y="4785906"/>
            <a:ext cx="0" cy="364934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직사각형 42">
            <a:extLst>
              <a:ext uri="{FF2B5EF4-FFF2-40B4-BE49-F238E27FC236}">
                <a16:creationId xmlns:a16="http://schemas.microsoft.com/office/drawing/2014/main" id="{A62F25F6-9725-4E9C-887B-A7AB3EDDD770}"/>
              </a:ext>
            </a:extLst>
          </p:cNvPr>
          <p:cNvSpPr/>
          <p:nvPr/>
        </p:nvSpPr>
        <p:spPr>
          <a:xfrm>
            <a:off x="9460459" y="5290005"/>
            <a:ext cx="2293593" cy="54210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Custom Hard Voting</a:t>
            </a:r>
            <a:endParaRPr lang="ko-KR" altLang="en-US" dirty="0">
              <a:solidFill>
                <a:schemeClr val="tx1"/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cxnSp>
        <p:nvCxnSpPr>
          <p:cNvPr id="48" name="직선 화살표 연결선 47">
            <a:extLst>
              <a:ext uri="{FF2B5EF4-FFF2-40B4-BE49-F238E27FC236}">
                <a16:creationId xmlns:a16="http://schemas.microsoft.com/office/drawing/2014/main" id="{58C6C435-C450-C04E-F483-25D3591D9CFA}"/>
              </a:ext>
            </a:extLst>
          </p:cNvPr>
          <p:cNvCxnSpPr>
            <a:cxnSpLocks/>
          </p:cNvCxnSpPr>
          <p:nvPr/>
        </p:nvCxnSpPr>
        <p:spPr>
          <a:xfrm flipH="1">
            <a:off x="10602436" y="5885007"/>
            <a:ext cx="1" cy="267652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직사각형 48">
            <a:extLst>
              <a:ext uri="{FF2B5EF4-FFF2-40B4-BE49-F238E27FC236}">
                <a16:creationId xmlns:a16="http://schemas.microsoft.com/office/drawing/2014/main" id="{7040C6BE-A57E-7A21-F319-10FEF0ECC111}"/>
              </a:ext>
            </a:extLst>
          </p:cNvPr>
          <p:cNvSpPr/>
          <p:nvPr/>
        </p:nvSpPr>
        <p:spPr>
          <a:xfrm>
            <a:off x="9460459" y="6205560"/>
            <a:ext cx="2293593" cy="4892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Final Output</a:t>
            </a:r>
            <a:endParaRPr lang="ko-KR" altLang="en-US" dirty="0">
              <a:solidFill>
                <a:schemeClr val="tx1"/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C556414-B46F-42DB-90DA-D99A4829F844}"/>
              </a:ext>
            </a:extLst>
          </p:cNvPr>
          <p:cNvSpPr txBox="1"/>
          <p:nvPr/>
        </p:nvSpPr>
        <p:spPr>
          <a:xfrm>
            <a:off x="837811" y="3665558"/>
            <a:ext cx="16293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Use</a:t>
            </a:r>
            <a:r>
              <a:rPr lang="ko-KR" altLang="en-US" dirty="0"/>
              <a:t> </a:t>
            </a:r>
            <a:r>
              <a:rPr lang="en-US" altLang="ko-KR" dirty="0" err="1"/>
              <a:t>Y_Quality</a:t>
            </a:r>
            <a:endParaRPr lang="ko-KR" altLang="en-US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74EA25D-1697-0B5E-30D3-03096B240886}"/>
              </a:ext>
            </a:extLst>
          </p:cNvPr>
          <p:cNvSpPr txBox="1"/>
          <p:nvPr/>
        </p:nvSpPr>
        <p:spPr>
          <a:xfrm>
            <a:off x="837811" y="5483793"/>
            <a:ext cx="13997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Use</a:t>
            </a:r>
            <a:r>
              <a:rPr lang="ko-KR" altLang="en-US" dirty="0"/>
              <a:t> </a:t>
            </a:r>
            <a:r>
              <a:rPr lang="en-US" altLang="ko-KR" dirty="0" err="1"/>
              <a:t>Y_Class</a:t>
            </a:r>
            <a:endParaRPr lang="ko-KR" altLang="en-US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F830D78-E145-B283-580A-819E82C0FEFE}"/>
              </a:ext>
            </a:extLst>
          </p:cNvPr>
          <p:cNvSpPr txBox="1"/>
          <p:nvPr/>
        </p:nvSpPr>
        <p:spPr>
          <a:xfrm>
            <a:off x="2900187" y="4197098"/>
            <a:ext cx="207941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X 10 </a:t>
            </a:r>
            <a:r>
              <a:rPr lang="en-US" altLang="ko-KR" sz="1200" dirty="0" err="1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skfold</a:t>
            </a:r>
            <a:r>
              <a:rPr lang="en-US" altLang="ko-KR" sz="12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X 3 seed = </a:t>
            </a:r>
            <a:r>
              <a:rPr lang="en-US" altLang="ko-KR" sz="1200" b="1" dirty="0">
                <a:solidFill>
                  <a:srgbClr val="FF0000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30t</a:t>
            </a:r>
            <a:endParaRPr lang="ko-KR" altLang="en-US" sz="1200" b="1" dirty="0">
              <a:solidFill>
                <a:srgbClr val="FF0000"/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917D7A5E-FB8E-CFA9-2CE4-B1839E123562}"/>
              </a:ext>
            </a:extLst>
          </p:cNvPr>
          <p:cNvSpPr txBox="1"/>
          <p:nvPr/>
        </p:nvSpPr>
        <p:spPr>
          <a:xfrm>
            <a:off x="2900187" y="6423873"/>
            <a:ext cx="207941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X 10 </a:t>
            </a:r>
            <a:r>
              <a:rPr lang="en-US" altLang="ko-KR" sz="1200" dirty="0" err="1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skfold</a:t>
            </a:r>
            <a:r>
              <a:rPr lang="en-US" altLang="ko-KR" sz="12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X 3 seed = </a:t>
            </a:r>
            <a:r>
              <a:rPr lang="en-US" altLang="ko-KR" sz="1200" b="1" dirty="0">
                <a:solidFill>
                  <a:srgbClr val="FF0000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30t</a:t>
            </a:r>
            <a:endParaRPr lang="ko-KR" altLang="en-US" sz="1200" b="1" dirty="0">
              <a:solidFill>
                <a:srgbClr val="FF0000"/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72186146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22E6F4AB-82E3-7062-5CF6-A5B44074285A}"/>
              </a:ext>
            </a:extLst>
          </p:cNvPr>
          <p:cNvSpPr/>
          <p:nvPr/>
        </p:nvSpPr>
        <p:spPr>
          <a:xfrm>
            <a:off x="9243055" y="4152075"/>
            <a:ext cx="2560815" cy="1632595"/>
          </a:xfrm>
          <a:prstGeom prst="rect">
            <a:avLst/>
          </a:prstGeom>
          <a:noFill/>
          <a:ln w="38100">
            <a:solidFill>
              <a:srgbClr val="61279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42C59D6-D2B6-4DDA-7BD1-A7B0A7D44373}"/>
              </a:ext>
            </a:extLst>
          </p:cNvPr>
          <p:cNvSpPr txBox="1"/>
          <p:nvPr/>
        </p:nvSpPr>
        <p:spPr>
          <a:xfrm>
            <a:off x="720672" y="439463"/>
            <a:ext cx="222255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b="1" dirty="0">
                <a:solidFill>
                  <a:srgbClr val="61279F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05  </a:t>
            </a:r>
            <a:r>
              <a:rPr lang="ko-KR" altLang="en-US" sz="2800" b="1" dirty="0">
                <a:solidFill>
                  <a:srgbClr val="61279F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전체 과정</a:t>
            </a:r>
            <a:endParaRPr lang="en-US" altLang="ko-KR" sz="2800" b="1" dirty="0">
              <a:solidFill>
                <a:srgbClr val="61279F"/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D0084FA0-D3AE-DC09-83D0-C86FE43B28E7}"/>
              </a:ext>
            </a:extLst>
          </p:cNvPr>
          <p:cNvCxnSpPr>
            <a:cxnSpLocks/>
            <a:stCxn id="2" idx="3"/>
          </p:cNvCxnSpPr>
          <p:nvPr/>
        </p:nvCxnSpPr>
        <p:spPr>
          <a:xfrm>
            <a:off x="2943225" y="701073"/>
            <a:ext cx="9248775" cy="1"/>
          </a:xfrm>
          <a:prstGeom prst="line">
            <a:avLst/>
          </a:prstGeom>
          <a:ln w="19050">
            <a:solidFill>
              <a:srgbClr val="61279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타원 5">
            <a:extLst>
              <a:ext uri="{FF2B5EF4-FFF2-40B4-BE49-F238E27FC236}">
                <a16:creationId xmlns:a16="http://schemas.microsoft.com/office/drawing/2014/main" id="{C596C537-854A-7F85-7E12-C94066E9D386}"/>
              </a:ext>
            </a:extLst>
          </p:cNvPr>
          <p:cNvSpPr/>
          <p:nvPr/>
        </p:nvSpPr>
        <p:spPr>
          <a:xfrm>
            <a:off x="2911870" y="647440"/>
            <a:ext cx="107266" cy="107266"/>
          </a:xfrm>
          <a:prstGeom prst="ellipse">
            <a:avLst/>
          </a:prstGeom>
          <a:solidFill>
            <a:srgbClr val="61279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타원 7">
            <a:extLst>
              <a:ext uri="{FF2B5EF4-FFF2-40B4-BE49-F238E27FC236}">
                <a16:creationId xmlns:a16="http://schemas.microsoft.com/office/drawing/2014/main" id="{875A2063-DC76-6617-BC60-861AEDA6D5E4}"/>
              </a:ext>
            </a:extLst>
          </p:cNvPr>
          <p:cNvSpPr/>
          <p:nvPr/>
        </p:nvSpPr>
        <p:spPr>
          <a:xfrm>
            <a:off x="698394" y="647440"/>
            <a:ext cx="107266" cy="107266"/>
          </a:xfrm>
          <a:prstGeom prst="ellipse">
            <a:avLst/>
          </a:prstGeom>
          <a:solidFill>
            <a:srgbClr val="61279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EDBF71CE-DFCA-2907-4300-56991CDDA77D}"/>
              </a:ext>
            </a:extLst>
          </p:cNvPr>
          <p:cNvCxnSpPr>
            <a:cxnSpLocks/>
            <a:endCxn id="2" idx="1"/>
          </p:cNvCxnSpPr>
          <p:nvPr/>
        </p:nvCxnSpPr>
        <p:spPr>
          <a:xfrm flipV="1">
            <a:off x="0" y="701073"/>
            <a:ext cx="720672" cy="1"/>
          </a:xfrm>
          <a:prstGeom prst="line">
            <a:avLst/>
          </a:prstGeom>
          <a:ln w="19050">
            <a:solidFill>
              <a:srgbClr val="61279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F081A5D8-41EE-98E8-15CF-0BE6B58B5CCA}"/>
              </a:ext>
            </a:extLst>
          </p:cNvPr>
          <p:cNvSpPr txBox="1"/>
          <p:nvPr/>
        </p:nvSpPr>
        <p:spPr>
          <a:xfrm>
            <a:off x="698194" y="999280"/>
            <a:ext cx="6332459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Tx/>
              <a:buChar char="-"/>
            </a:pPr>
            <a:r>
              <a:rPr lang="ko-KR" altLang="en-US" sz="2000" b="1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최종 </a:t>
            </a:r>
            <a:r>
              <a:rPr lang="en-US" altLang="ko-KR" sz="2000" b="1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regression </a:t>
            </a:r>
            <a:r>
              <a:rPr lang="ko-KR" altLang="en-US" sz="2000" b="1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모델 및 </a:t>
            </a:r>
            <a:r>
              <a:rPr lang="en-US" altLang="ko-KR" sz="2000" b="1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classification </a:t>
            </a:r>
            <a:r>
              <a:rPr lang="ko-KR" altLang="en-US" sz="2000" b="1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모델의 결과를 합치는 </a:t>
            </a:r>
            <a:r>
              <a:rPr lang="en-US" altLang="ko-KR" sz="2000" b="1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Custom Hard Voting</a:t>
            </a:r>
            <a:r>
              <a:rPr lang="ko-KR" altLang="en-US" sz="2000" b="1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은</a:t>
            </a:r>
            <a:r>
              <a:rPr lang="en-US" altLang="ko-KR" sz="2000" b="1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,</a:t>
            </a:r>
            <a:r>
              <a:rPr lang="ko-KR" altLang="en-US" sz="2000" b="1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예측 결과가 서로 다를 경우에 </a:t>
            </a:r>
            <a:r>
              <a:rPr lang="en-US" altLang="ko-KR" sz="2000" b="1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0</a:t>
            </a:r>
            <a:r>
              <a:rPr lang="ko-KR" altLang="en-US" sz="2000" b="1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과 </a:t>
            </a:r>
            <a:r>
              <a:rPr lang="en-US" altLang="ko-KR" sz="2000" b="1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2</a:t>
            </a:r>
            <a:r>
              <a:rPr lang="ko-KR" altLang="en-US" sz="2000" b="1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에 가중치를 주어서 예측하도록 함</a:t>
            </a:r>
            <a:endParaRPr lang="en-US" altLang="ko-KR" sz="2000" b="1" dirty="0"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  <a:p>
            <a:pPr marL="342900" indent="-342900">
              <a:buFontTx/>
              <a:buChar char="-"/>
            </a:pPr>
            <a:endParaRPr lang="en-US" altLang="ko-KR" sz="2000" b="1" dirty="0"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  <a:p>
            <a:pPr marL="342900" indent="-342900">
              <a:buFontTx/>
              <a:buChar char="-"/>
            </a:pPr>
            <a:r>
              <a:rPr lang="ko-KR" altLang="en-US" sz="2000" b="1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따라서 </a:t>
            </a:r>
            <a:r>
              <a:rPr lang="en-US" altLang="ko-KR" sz="2000" b="1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Custom Hard Voting</a:t>
            </a:r>
            <a:r>
              <a:rPr lang="ko-KR" altLang="en-US" sz="2000" b="1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을 통해 최종 모델이 </a:t>
            </a:r>
            <a:r>
              <a:rPr lang="en-US" altLang="ko-KR" sz="2000" b="1" dirty="0">
                <a:solidFill>
                  <a:srgbClr val="FF0000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under </a:t>
            </a:r>
            <a:r>
              <a:rPr lang="ko-KR" altLang="en-US" sz="2000" b="1" dirty="0">
                <a:solidFill>
                  <a:srgbClr val="FF0000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및</a:t>
            </a:r>
            <a:r>
              <a:rPr lang="en-US" altLang="ko-KR" sz="2000" b="1" dirty="0">
                <a:solidFill>
                  <a:srgbClr val="FF0000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over </a:t>
            </a:r>
            <a:r>
              <a:rPr lang="ko-KR" altLang="en-US" sz="2000" b="1" dirty="0">
                <a:solidFill>
                  <a:srgbClr val="FF0000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데이터를 더욱 잘 검출</a:t>
            </a:r>
            <a:r>
              <a:rPr lang="ko-KR" altLang="en-US" sz="2000" b="1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할</a:t>
            </a:r>
            <a:r>
              <a:rPr lang="ko-KR" altLang="en-US" sz="2000" b="1" dirty="0">
                <a:solidFill>
                  <a:srgbClr val="FF0000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</a:t>
            </a:r>
            <a:r>
              <a:rPr lang="ko-KR" altLang="en-US" sz="2000" b="1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수 있도록 구축함</a:t>
            </a:r>
            <a:endParaRPr lang="en-US" altLang="ko-KR" sz="2000" b="1" dirty="0"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0E25D9BB-40B8-F290-11EB-51F01A5B2D0B}"/>
              </a:ext>
            </a:extLst>
          </p:cNvPr>
          <p:cNvSpPr/>
          <p:nvPr/>
        </p:nvSpPr>
        <p:spPr>
          <a:xfrm>
            <a:off x="2768545" y="3654997"/>
            <a:ext cx="2237211" cy="54210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err="1">
                <a:solidFill>
                  <a:schemeClr val="tx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CatBoostRegressor</a:t>
            </a:r>
            <a:endParaRPr lang="ko-KR" altLang="en-US" dirty="0">
              <a:solidFill>
                <a:schemeClr val="tx1"/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cxnSp>
        <p:nvCxnSpPr>
          <p:cNvPr id="13" name="직선 화살표 연결선 12">
            <a:extLst>
              <a:ext uri="{FF2B5EF4-FFF2-40B4-BE49-F238E27FC236}">
                <a16:creationId xmlns:a16="http://schemas.microsoft.com/office/drawing/2014/main" id="{598BFFFB-155A-1299-13D3-299EE9C3CCDF}"/>
              </a:ext>
            </a:extLst>
          </p:cNvPr>
          <p:cNvCxnSpPr>
            <a:cxnSpLocks/>
          </p:cNvCxnSpPr>
          <p:nvPr/>
        </p:nvCxnSpPr>
        <p:spPr>
          <a:xfrm>
            <a:off x="5135876" y="3929050"/>
            <a:ext cx="580518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1C99A011-158C-B632-81B0-1AF3D2B1EDD2}"/>
              </a:ext>
            </a:extLst>
          </p:cNvPr>
          <p:cNvSpPr/>
          <p:nvPr/>
        </p:nvSpPr>
        <p:spPr>
          <a:xfrm>
            <a:off x="5954486" y="3363292"/>
            <a:ext cx="1359902" cy="1125509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0.5105,</a:t>
            </a:r>
            <a:br>
              <a:rPr lang="en-US" altLang="ko-KR" dirty="0">
                <a:solidFill>
                  <a:schemeClr val="tx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</a:br>
            <a:r>
              <a:rPr lang="en-US" altLang="ko-KR" dirty="0">
                <a:solidFill>
                  <a:schemeClr val="tx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0.5328,</a:t>
            </a:r>
          </a:p>
          <a:p>
            <a:pPr algn="ctr"/>
            <a:r>
              <a:rPr lang="en-US" altLang="ko-KR" dirty="0">
                <a:solidFill>
                  <a:schemeClr val="tx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0.5512,</a:t>
            </a:r>
          </a:p>
          <a:p>
            <a:pPr algn="ctr"/>
            <a:r>
              <a:rPr lang="en-US" altLang="ko-KR" dirty="0">
                <a:solidFill>
                  <a:schemeClr val="tx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…</a:t>
            </a:r>
            <a:endParaRPr lang="ko-KR" altLang="en-US" dirty="0">
              <a:solidFill>
                <a:schemeClr val="tx1"/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C8C89EA2-477D-E713-81C2-DFAF120F56F6}"/>
              </a:ext>
            </a:extLst>
          </p:cNvPr>
          <p:cNvSpPr txBox="1"/>
          <p:nvPr/>
        </p:nvSpPr>
        <p:spPr>
          <a:xfrm>
            <a:off x="5781479" y="4478130"/>
            <a:ext cx="170591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chemeClr val="bg1">
                    <a:lumMod val="50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Regression Output</a:t>
            </a:r>
            <a:endParaRPr lang="ko-KR" altLang="en-US" sz="1400" dirty="0">
              <a:solidFill>
                <a:schemeClr val="bg1">
                  <a:lumMod val="50000"/>
                </a:schemeClr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876CA35B-9817-4710-9292-5412FE2EFD97}"/>
              </a:ext>
            </a:extLst>
          </p:cNvPr>
          <p:cNvSpPr/>
          <p:nvPr/>
        </p:nvSpPr>
        <p:spPr>
          <a:xfrm>
            <a:off x="474620" y="4337482"/>
            <a:ext cx="1521120" cy="928048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Data</a:t>
            </a:r>
            <a:endParaRPr lang="ko-KR" altLang="en-US" dirty="0">
              <a:solidFill>
                <a:schemeClr val="tx1"/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cxnSp>
        <p:nvCxnSpPr>
          <p:cNvPr id="20" name="직선 화살표 연결선 19">
            <a:extLst>
              <a:ext uri="{FF2B5EF4-FFF2-40B4-BE49-F238E27FC236}">
                <a16:creationId xmlns:a16="http://schemas.microsoft.com/office/drawing/2014/main" id="{BBF18FD8-B56B-570A-F79F-D0B941A0EFA2}"/>
              </a:ext>
            </a:extLst>
          </p:cNvPr>
          <p:cNvCxnSpPr>
            <a:cxnSpLocks/>
          </p:cNvCxnSpPr>
          <p:nvPr/>
        </p:nvCxnSpPr>
        <p:spPr>
          <a:xfrm flipV="1">
            <a:off x="2138108" y="3952397"/>
            <a:ext cx="392345" cy="85954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직선 화살표 연결선 20">
            <a:extLst>
              <a:ext uri="{FF2B5EF4-FFF2-40B4-BE49-F238E27FC236}">
                <a16:creationId xmlns:a16="http://schemas.microsoft.com/office/drawing/2014/main" id="{55AA022E-524C-5280-762D-44B36F9F2F2F}"/>
              </a:ext>
            </a:extLst>
          </p:cNvPr>
          <p:cNvCxnSpPr>
            <a:cxnSpLocks/>
          </p:cNvCxnSpPr>
          <p:nvPr/>
        </p:nvCxnSpPr>
        <p:spPr>
          <a:xfrm>
            <a:off x="7567612" y="4057925"/>
            <a:ext cx="1467331" cy="819172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02DE1497-DAEA-5041-C4C1-EDCA796084D0}"/>
              </a:ext>
            </a:extLst>
          </p:cNvPr>
          <p:cNvSpPr/>
          <p:nvPr/>
        </p:nvSpPr>
        <p:spPr>
          <a:xfrm>
            <a:off x="10197875" y="2341230"/>
            <a:ext cx="660818" cy="1125507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0,</a:t>
            </a:r>
            <a:br>
              <a:rPr lang="en-US" altLang="ko-KR" dirty="0">
                <a:solidFill>
                  <a:schemeClr val="tx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</a:br>
            <a:r>
              <a:rPr lang="en-US" altLang="ko-KR" dirty="0">
                <a:solidFill>
                  <a:schemeClr val="tx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1,</a:t>
            </a:r>
          </a:p>
          <a:p>
            <a:pPr algn="ctr"/>
            <a:r>
              <a:rPr lang="en-US" altLang="ko-KR" dirty="0">
                <a:solidFill>
                  <a:schemeClr val="tx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2,</a:t>
            </a:r>
          </a:p>
          <a:p>
            <a:pPr algn="ctr"/>
            <a:r>
              <a:rPr lang="en-US" altLang="ko-KR" dirty="0">
                <a:solidFill>
                  <a:schemeClr val="tx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…</a:t>
            </a:r>
            <a:endParaRPr lang="ko-KR" altLang="en-US" dirty="0">
              <a:solidFill>
                <a:schemeClr val="tx1"/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A0AC72E4-5CB2-81FE-41FA-D7D1B8D9B242}"/>
              </a:ext>
            </a:extLst>
          </p:cNvPr>
          <p:cNvSpPr txBox="1"/>
          <p:nvPr/>
        </p:nvSpPr>
        <p:spPr>
          <a:xfrm>
            <a:off x="9588763" y="3456068"/>
            <a:ext cx="187904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chemeClr val="bg1">
                    <a:lumMod val="50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Classification Output</a:t>
            </a:r>
            <a:endParaRPr lang="ko-KR" altLang="en-US" sz="1400" dirty="0">
              <a:solidFill>
                <a:schemeClr val="bg1">
                  <a:lumMod val="50000"/>
                </a:schemeClr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E36EAC6-8951-5EDF-C066-0170A6452661}"/>
              </a:ext>
            </a:extLst>
          </p:cNvPr>
          <p:cNvSpPr txBox="1"/>
          <p:nvPr/>
        </p:nvSpPr>
        <p:spPr>
          <a:xfrm>
            <a:off x="837811" y="3665558"/>
            <a:ext cx="16293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Use</a:t>
            </a:r>
            <a:r>
              <a:rPr lang="ko-KR" altLang="en-US" dirty="0"/>
              <a:t> </a:t>
            </a:r>
            <a:r>
              <a:rPr lang="en-US" altLang="ko-KR" dirty="0" err="1"/>
              <a:t>Y_Quality</a:t>
            </a:r>
            <a:endParaRPr lang="ko-KR" altLang="en-US" dirty="0"/>
          </a:p>
        </p:txBody>
      </p:sp>
      <p:cxnSp>
        <p:nvCxnSpPr>
          <p:cNvPr id="11" name="직선 화살표 연결선 10">
            <a:extLst>
              <a:ext uri="{FF2B5EF4-FFF2-40B4-BE49-F238E27FC236}">
                <a16:creationId xmlns:a16="http://schemas.microsoft.com/office/drawing/2014/main" id="{CB9BC3F3-308D-6E3B-654C-35CAB5DFF75A}"/>
              </a:ext>
            </a:extLst>
          </p:cNvPr>
          <p:cNvCxnSpPr>
            <a:cxnSpLocks/>
          </p:cNvCxnSpPr>
          <p:nvPr/>
        </p:nvCxnSpPr>
        <p:spPr>
          <a:xfrm>
            <a:off x="2138108" y="4877097"/>
            <a:ext cx="416679" cy="791362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6ABD8094-4131-AC35-B019-144808574608}"/>
              </a:ext>
            </a:extLst>
          </p:cNvPr>
          <p:cNvSpPr/>
          <p:nvPr/>
        </p:nvSpPr>
        <p:spPr>
          <a:xfrm>
            <a:off x="2759732" y="4683358"/>
            <a:ext cx="2237211" cy="54210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err="1">
                <a:solidFill>
                  <a:schemeClr val="tx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CatBoostClassifier</a:t>
            </a:r>
            <a:endParaRPr lang="ko-KR" altLang="en-US" dirty="0">
              <a:solidFill>
                <a:schemeClr val="tx1"/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E706678B-BC76-3B5D-9CB1-A16702F443B9}"/>
              </a:ext>
            </a:extLst>
          </p:cNvPr>
          <p:cNvSpPr/>
          <p:nvPr/>
        </p:nvSpPr>
        <p:spPr>
          <a:xfrm>
            <a:off x="2759732" y="5282565"/>
            <a:ext cx="2237211" cy="54210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err="1">
                <a:solidFill>
                  <a:schemeClr val="tx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XGBClassifier</a:t>
            </a:r>
            <a:endParaRPr lang="ko-KR" altLang="en-US" dirty="0">
              <a:solidFill>
                <a:schemeClr val="tx1"/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DC72E938-11F6-0BED-6D32-19D9095C6A1E}"/>
              </a:ext>
            </a:extLst>
          </p:cNvPr>
          <p:cNvSpPr/>
          <p:nvPr/>
        </p:nvSpPr>
        <p:spPr>
          <a:xfrm>
            <a:off x="2759732" y="5881772"/>
            <a:ext cx="2237211" cy="54210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err="1">
                <a:solidFill>
                  <a:schemeClr val="tx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LGBMClassifier</a:t>
            </a:r>
            <a:endParaRPr lang="ko-KR" altLang="en-US" dirty="0">
              <a:solidFill>
                <a:schemeClr val="tx1"/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174C0664-87B1-5F6C-093D-B3F35E2F441E}"/>
              </a:ext>
            </a:extLst>
          </p:cNvPr>
          <p:cNvSpPr txBox="1"/>
          <p:nvPr/>
        </p:nvSpPr>
        <p:spPr>
          <a:xfrm>
            <a:off x="837811" y="5483793"/>
            <a:ext cx="13997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Use</a:t>
            </a:r>
            <a:r>
              <a:rPr lang="ko-KR" altLang="en-US" dirty="0"/>
              <a:t> </a:t>
            </a:r>
            <a:r>
              <a:rPr lang="en-US" altLang="ko-KR" dirty="0" err="1"/>
              <a:t>Y_Class</a:t>
            </a:r>
            <a:endParaRPr lang="ko-KR" altLang="en-US" dirty="0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97C0ABB4-3102-0F2F-EFC6-5A47BDBDC5AA}"/>
              </a:ext>
            </a:extLst>
          </p:cNvPr>
          <p:cNvSpPr txBox="1"/>
          <p:nvPr/>
        </p:nvSpPr>
        <p:spPr>
          <a:xfrm>
            <a:off x="2890858" y="4197098"/>
            <a:ext cx="198964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X 10 </a:t>
            </a:r>
            <a:r>
              <a:rPr lang="en-US" altLang="ko-KR" sz="1200" dirty="0" err="1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skfold</a:t>
            </a:r>
            <a:r>
              <a:rPr lang="en-US" altLang="ko-KR" sz="12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X 3 seed = 30t</a:t>
            </a:r>
            <a:endParaRPr lang="ko-KR" altLang="en-US" sz="1200" dirty="0"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6671DE34-3FAD-1185-A1E7-0BA4E772B665}"/>
              </a:ext>
            </a:extLst>
          </p:cNvPr>
          <p:cNvSpPr txBox="1"/>
          <p:nvPr/>
        </p:nvSpPr>
        <p:spPr>
          <a:xfrm>
            <a:off x="2890858" y="6423873"/>
            <a:ext cx="198964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X 10 </a:t>
            </a:r>
            <a:r>
              <a:rPr lang="en-US" altLang="ko-KR" sz="1200" dirty="0" err="1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skfold</a:t>
            </a:r>
            <a:r>
              <a:rPr lang="en-US" altLang="ko-KR" sz="12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X 3 seed = 30t</a:t>
            </a:r>
            <a:endParaRPr lang="ko-KR" altLang="en-US" sz="1200" dirty="0"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cxnSp>
        <p:nvCxnSpPr>
          <p:cNvPr id="34" name="직선 화살표 연결선 33">
            <a:extLst>
              <a:ext uri="{FF2B5EF4-FFF2-40B4-BE49-F238E27FC236}">
                <a16:creationId xmlns:a16="http://schemas.microsoft.com/office/drawing/2014/main" id="{7A9CABAD-9A3A-4E99-85D1-7F04230AEE87}"/>
              </a:ext>
            </a:extLst>
          </p:cNvPr>
          <p:cNvCxnSpPr>
            <a:cxnSpLocks/>
          </p:cNvCxnSpPr>
          <p:nvPr/>
        </p:nvCxnSpPr>
        <p:spPr>
          <a:xfrm>
            <a:off x="5135876" y="5553718"/>
            <a:ext cx="580518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직사각형 34">
            <a:extLst>
              <a:ext uri="{FF2B5EF4-FFF2-40B4-BE49-F238E27FC236}">
                <a16:creationId xmlns:a16="http://schemas.microsoft.com/office/drawing/2014/main" id="{8ABDE092-1158-955E-977D-83A026868D68}"/>
              </a:ext>
            </a:extLst>
          </p:cNvPr>
          <p:cNvSpPr/>
          <p:nvPr/>
        </p:nvSpPr>
        <p:spPr>
          <a:xfrm>
            <a:off x="5954486" y="4905520"/>
            <a:ext cx="1359902" cy="1125509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0.5105,</a:t>
            </a:r>
            <a:br>
              <a:rPr lang="en-US" altLang="ko-KR" dirty="0">
                <a:solidFill>
                  <a:schemeClr val="tx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</a:br>
            <a:r>
              <a:rPr lang="en-US" altLang="ko-KR" dirty="0">
                <a:solidFill>
                  <a:schemeClr val="tx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0.5328,</a:t>
            </a:r>
          </a:p>
          <a:p>
            <a:pPr algn="ctr"/>
            <a:r>
              <a:rPr lang="en-US" altLang="ko-KR" dirty="0">
                <a:solidFill>
                  <a:schemeClr val="tx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0.5512,</a:t>
            </a:r>
          </a:p>
          <a:p>
            <a:pPr algn="ctr"/>
            <a:r>
              <a:rPr lang="en-US" altLang="ko-KR" dirty="0">
                <a:solidFill>
                  <a:schemeClr val="tx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…</a:t>
            </a:r>
            <a:endParaRPr lang="ko-KR" altLang="en-US" dirty="0">
              <a:solidFill>
                <a:schemeClr val="tx1"/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CF87B07D-BF1D-A0D2-63F0-6C427E67DE96}"/>
              </a:ext>
            </a:extLst>
          </p:cNvPr>
          <p:cNvSpPr txBox="1"/>
          <p:nvPr/>
        </p:nvSpPr>
        <p:spPr>
          <a:xfrm>
            <a:off x="5781479" y="6020358"/>
            <a:ext cx="185339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chemeClr val="bg1">
                    <a:lumMod val="50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Classification Output</a:t>
            </a:r>
            <a:endParaRPr lang="ko-KR" altLang="en-US" sz="1400" dirty="0">
              <a:solidFill>
                <a:schemeClr val="bg1">
                  <a:lumMod val="50000"/>
                </a:schemeClr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cxnSp>
        <p:nvCxnSpPr>
          <p:cNvPr id="37" name="직선 화살표 연결선 36">
            <a:extLst>
              <a:ext uri="{FF2B5EF4-FFF2-40B4-BE49-F238E27FC236}">
                <a16:creationId xmlns:a16="http://schemas.microsoft.com/office/drawing/2014/main" id="{2D2471BD-7265-565A-DFAA-660506F4B1E0}"/>
              </a:ext>
            </a:extLst>
          </p:cNvPr>
          <p:cNvCxnSpPr>
            <a:cxnSpLocks/>
          </p:cNvCxnSpPr>
          <p:nvPr/>
        </p:nvCxnSpPr>
        <p:spPr>
          <a:xfrm flipV="1">
            <a:off x="7567612" y="4968373"/>
            <a:ext cx="1467331" cy="592786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직사각형 42">
            <a:extLst>
              <a:ext uri="{FF2B5EF4-FFF2-40B4-BE49-F238E27FC236}">
                <a16:creationId xmlns:a16="http://schemas.microsoft.com/office/drawing/2014/main" id="{A62F25F6-9725-4E9C-887B-A7AB3EDDD770}"/>
              </a:ext>
            </a:extLst>
          </p:cNvPr>
          <p:cNvSpPr/>
          <p:nvPr/>
        </p:nvSpPr>
        <p:spPr>
          <a:xfrm>
            <a:off x="9381486" y="4267944"/>
            <a:ext cx="2293593" cy="54210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Custom Hard Voting</a:t>
            </a:r>
            <a:endParaRPr lang="ko-KR" altLang="en-US" dirty="0">
              <a:solidFill>
                <a:schemeClr val="tx1"/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cxnSp>
        <p:nvCxnSpPr>
          <p:cNvPr id="48" name="직선 화살표 연결선 47">
            <a:extLst>
              <a:ext uri="{FF2B5EF4-FFF2-40B4-BE49-F238E27FC236}">
                <a16:creationId xmlns:a16="http://schemas.microsoft.com/office/drawing/2014/main" id="{58C6C435-C450-C04E-F483-25D3591D9CFA}"/>
              </a:ext>
            </a:extLst>
          </p:cNvPr>
          <p:cNvCxnSpPr>
            <a:cxnSpLocks/>
          </p:cNvCxnSpPr>
          <p:nvPr/>
        </p:nvCxnSpPr>
        <p:spPr>
          <a:xfrm flipH="1">
            <a:off x="10523463" y="4862946"/>
            <a:ext cx="1" cy="267652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직사각형 48">
            <a:extLst>
              <a:ext uri="{FF2B5EF4-FFF2-40B4-BE49-F238E27FC236}">
                <a16:creationId xmlns:a16="http://schemas.microsoft.com/office/drawing/2014/main" id="{7040C6BE-A57E-7A21-F319-10FEF0ECC111}"/>
              </a:ext>
            </a:extLst>
          </p:cNvPr>
          <p:cNvSpPr/>
          <p:nvPr/>
        </p:nvSpPr>
        <p:spPr>
          <a:xfrm>
            <a:off x="9381486" y="5183499"/>
            <a:ext cx="2293593" cy="4892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Final Output</a:t>
            </a:r>
            <a:endParaRPr lang="ko-KR" altLang="en-US" dirty="0">
              <a:solidFill>
                <a:schemeClr val="tx1"/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pic>
        <p:nvPicPr>
          <p:cNvPr id="31" name="그림 30">
            <a:extLst>
              <a:ext uri="{FF2B5EF4-FFF2-40B4-BE49-F238E27FC236}">
                <a16:creationId xmlns:a16="http://schemas.microsoft.com/office/drawing/2014/main" id="{86AA339D-AA5C-03BB-B460-6FDC0DB469D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72881" y="1019789"/>
            <a:ext cx="3339827" cy="2922349"/>
          </a:xfrm>
          <a:prstGeom prst="rect">
            <a:avLst/>
          </a:prstGeom>
        </p:spPr>
      </p:pic>
      <p:pic>
        <p:nvPicPr>
          <p:cNvPr id="38" name="그림 37">
            <a:extLst>
              <a:ext uri="{FF2B5EF4-FFF2-40B4-BE49-F238E27FC236}">
                <a16:creationId xmlns:a16="http://schemas.microsoft.com/office/drawing/2014/main" id="{EDA2E995-87F8-4B95-251A-96FD3F340AE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02151" y="4820803"/>
            <a:ext cx="2261764" cy="2007725"/>
          </a:xfrm>
          <a:prstGeom prst="rect">
            <a:avLst/>
          </a:prstGeom>
        </p:spPr>
      </p:pic>
      <p:pic>
        <p:nvPicPr>
          <p:cNvPr id="41" name="그림 40">
            <a:extLst>
              <a:ext uri="{FF2B5EF4-FFF2-40B4-BE49-F238E27FC236}">
                <a16:creationId xmlns:a16="http://schemas.microsoft.com/office/drawing/2014/main" id="{E49D6013-660C-0321-1C0D-82C36CF79D6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72715" y="2938272"/>
            <a:ext cx="2319204" cy="20077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18273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6017C16-7996-BB54-359A-6C3A9F101A71}"/>
              </a:ext>
            </a:extLst>
          </p:cNvPr>
          <p:cNvSpPr txBox="1"/>
          <p:nvPr/>
        </p:nvSpPr>
        <p:spPr>
          <a:xfrm>
            <a:off x="4037793" y="2875002"/>
            <a:ext cx="4116414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6600" b="1" dirty="0">
                <a:solidFill>
                  <a:srgbClr val="61279F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Q&amp;A</a:t>
            </a:r>
          </a:p>
        </p:txBody>
      </p:sp>
    </p:spTree>
    <p:extLst>
      <p:ext uri="{BB962C8B-B14F-4D97-AF65-F5344CB8AC3E}">
        <p14:creationId xmlns:p14="http://schemas.microsoft.com/office/powerpoint/2010/main" val="136627682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6017C16-7996-BB54-359A-6C3A9F101A71}"/>
              </a:ext>
            </a:extLst>
          </p:cNvPr>
          <p:cNvSpPr txBox="1"/>
          <p:nvPr/>
        </p:nvSpPr>
        <p:spPr>
          <a:xfrm>
            <a:off x="4037793" y="2875002"/>
            <a:ext cx="4116414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6600" b="1" dirty="0">
                <a:solidFill>
                  <a:srgbClr val="61279F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감사합니다</a:t>
            </a:r>
            <a:r>
              <a:rPr lang="en-US" altLang="ko-KR" sz="6600" b="1" dirty="0">
                <a:solidFill>
                  <a:srgbClr val="61279F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71353350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42C59D6-D2B6-4DDA-7BD1-A7B0A7D44373}"/>
              </a:ext>
            </a:extLst>
          </p:cNvPr>
          <p:cNvSpPr txBox="1"/>
          <p:nvPr/>
        </p:nvSpPr>
        <p:spPr>
          <a:xfrm>
            <a:off x="720672" y="439463"/>
            <a:ext cx="229244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b="1" dirty="0">
                <a:solidFill>
                  <a:srgbClr val="61279F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CONTENTS</a:t>
            </a:r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D0084FA0-D3AE-DC09-83D0-C86FE43B28E7}"/>
              </a:ext>
            </a:extLst>
          </p:cNvPr>
          <p:cNvCxnSpPr>
            <a:cxnSpLocks/>
          </p:cNvCxnSpPr>
          <p:nvPr/>
        </p:nvCxnSpPr>
        <p:spPr>
          <a:xfrm>
            <a:off x="3013121" y="701074"/>
            <a:ext cx="9178879" cy="0"/>
          </a:xfrm>
          <a:prstGeom prst="line">
            <a:avLst/>
          </a:prstGeom>
          <a:ln w="19050">
            <a:solidFill>
              <a:srgbClr val="61279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타원 5">
            <a:extLst>
              <a:ext uri="{FF2B5EF4-FFF2-40B4-BE49-F238E27FC236}">
                <a16:creationId xmlns:a16="http://schemas.microsoft.com/office/drawing/2014/main" id="{C596C537-854A-7F85-7E12-C94066E9D386}"/>
              </a:ext>
            </a:extLst>
          </p:cNvPr>
          <p:cNvSpPr/>
          <p:nvPr/>
        </p:nvSpPr>
        <p:spPr>
          <a:xfrm>
            <a:off x="2959488" y="647440"/>
            <a:ext cx="107266" cy="107266"/>
          </a:xfrm>
          <a:prstGeom prst="ellipse">
            <a:avLst/>
          </a:prstGeom>
          <a:solidFill>
            <a:srgbClr val="61279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타원 7">
            <a:extLst>
              <a:ext uri="{FF2B5EF4-FFF2-40B4-BE49-F238E27FC236}">
                <a16:creationId xmlns:a16="http://schemas.microsoft.com/office/drawing/2014/main" id="{875A2063-DC76-6617-BC60-861AEDA6D5E4}"/>
              </a:ext>
            </a:extLst>
          </p:cNvPr>
          <p:cNvSpPr/>
          <p:nvPr/>
        </p:nvSpPr>
        <p:spPr>
          <a:xfrm>
            <a:off x="698394" y="647440"/>
            <a:ext cx="107266" cy="107266"/>
          </a:xfrm>
          <a:prstGeom prst="ellipse">
            <a:avLst/>
          </a:prstGeom>
          <a:solidFill>
            <a:srgbClr val="61279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EDBF71CE-DFCA-2907-4300-56991CDDA77D}"/>
              </a:ext>
            </a:extLst>
          </p:cNvPr>
          <p:cNvCxnSpPr>
            <a:cxnSpLocks/>
            <a:endCxn id="2" idx="1"/>
          </p:cNvCxnSpPr>
          <p:nvPr/>
        </p:nvCxnSpPr>
        <p:spPr>
          <a:xfrm flipV="1">
            <a:off x="0" y="701073"/>
            <a:ext cx="720672" cy="1"/>
          </a:xfrm>
          <a:prstGeom prst="line">
            <a:avLst/>
          </a:prstGeom>
          <a:ln w="19050">
            <a:solidFill>
              <a:srgbClr val="61279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733661B2-AE80-6A3E-4DB4-4674A7B893C7}"/>
              </a:ext>
            </a:extLst>
          </p:cNvPr>
          <p:cNvSpPr txBox="1"/>
          <p:nvPr/>
        </p:nvSpPr>
        <p:spPr>
          <a:xfrm>
            <a:off x="2225758" y="1632611"/>
            <a:ext cx="889053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b="1" dirty="0">
                <a:solidFill>
                  <a:srgbClr val="61279F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01</a:t>
            </a:r>
          </a:p>
          <a:p>
            <a:pPr algn="ctr"/>
            <a:endParaRPr lang="en-US" altLang="ko-KR" sz="3200" b="1" dirty="0">
              <a:solidFill>
                <a:srgbClr val="61279F"/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  <a:p>
            <a:pPr algn="ctr"/>
            <a:r>
              <a:rPr lang="en-US" altLang="ko-KR" sz="3200" b="1" dirty="0">
                <a:solidFill>
                  <a:srgbClr val="61279F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02</a:t>
            </a:r>
          </a:p>
          <a:p>
            <a:pPr algn="ctr"/>
            <a:endParaRPr lang="en-US" altLang="ko-KR" sz="3200" b="1" dirty="0">
              <a:solidFill>
                <a:srgbClr val="61279F"/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  <a:p>
            <a:pPr algn="ctr"/>
            <a:r>
              <a:rPr lang="en-US" altLang="ko-KR" sz="3200" b="1" dirty="0">
                <a:solidFill>
                  <a:srgbClr val="61279F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03</a:t>
            </a:r>
          </a:p>
          <a:p>
            <a:pPr algn="ctr"/>
            <a:endParaRPr lang="en-US" altLang="ko-KR" sz="3200" b="1" dirty="0">
              <a:solidFill>
                <a:srgbClr val="61279F"/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  <a:p>
            <a:pPr algn="ctr"/>
            <a:r>
              <a:rPr lang="en-US" altLang="ko-KR" sz="3200" b="1" dirty="0">
                <a:solidFill>
                  <a:srgbClr val="61279F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04</a:t>
            </a:r>
          </a:p>
          <a:p>
            <a:pPr algn="ctr"/>
            <a:endParaRPr lang="en-US" altLang="ko-KR" sz="3200" b="1" dirty="0">
              <a:solidFill>
                <a:srgbClr val="61279F"/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  <a:p>
            <a:pPr algn="ctr"/>
            <a:r>
              <a:rPr lang="en-US" altLang="ko-KR" sz="3200" b="1" dirty="0">
                <a:solidFill>
                  <a:srgbClr val="61279F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05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55CDF33-0DD8-F399-7366-5A26FE024F9F}"/>
              </a:ext>
            </a:extLst>
          </p:cNvPr>
          <p:cNvSpPr txBox="1"/>
          <p:nvPr/>
        </p:nvSpPr>
        <p:spPr>
          <a:xfrm>
            <a:off x="2778067" y="1708781"/>
            <a:ext cx="229244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b="1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데이터 분석</a:t>
            </a:r>
            <a:endParaRPr lang="en-US" altLang="ko-KR" sz="2000" b="1" dirty="0"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1C947B3-7FDC-52D7-EB2D-FE0A77C660E4}"/>
              </a:ext>
            </a:extLst>
          </p:cNvPr>
          <p:cNvSpPr txBox="1"/>
          <p:nvPr/>
        </p:nvSpPr>
        <p:spPr>
          <a:xfrm>
            <a:off x="2857261" y="2697395"/>
            <a:ext cx="229244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b="1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데이터 </a:t>
            </a:r>
            <a:r>
              <a:rPr lang="ko-KR" altLang="en-US" sz="2000" b="1" dirty="0" err="1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전처리</a:t>
            </a:r>
            <a:endParaRPr lang="en-US" altLang="ko-KR" sz="2000" b="1" dirty="0"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B8C6C45-ECD8-417D-C241-30E53D129916}"/>
              </a:ext>
            </a:extLst>
          </p:cNvPr>
          <p:cNvSpPr txBox="1"/>
          <p:nvPr/>
        </p:nvSpPr>
        <p:spPr>
          <a:xfrm>
            <a:off x="2671601" y="3671670"/>
            <a:ext cx="229244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b="1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모델  선정</a:t>
            </a:r>
            <a:endParaRPr lang="en-US" altLang="ko-KR" sz="2000" b="1" dirty="0"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9ED15E5E-B049-513D-7DEB-5C5F8B6FB82D}"/>
              </a:ext>
            </a:extLst>
          </p:cNvPr>
          <p:cNvSpPr txBox="1"/>
          <p:nvPr/>
        </p:nvSpPr>
        <p:spPr>
          <a:xfrm>
            <a:off x="3181314" y="4645945"/>
            <a:ext cx="291468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Validation Set </a:t>
            </a:r>
            <a:r>
              <a:rPr lang="ko-KR" altLang="en-US" sz="2000" b="1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구축 전략</a:t>
            </a:r>
            <a:endParaRPr lang="en-US" altLang="ko-KR" sz="2000" b="1" dirty="0"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E9BB9EE-DF18-DB4B-8C24-4DA2C15522FF}"/>
              </a:ext>
            </a:extLst>
          </p:cNvPr>
          <p:cNvSpPr txBox="1"/>
          <p:nvPr/>
        </p:nvSpPr>
        <p:spPr>
          <a:xfrm>
            <a:off x="3199946" y="5620220"/>
            <a:ext cx="112352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b="1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전체 과정</a:t>
            </a:r>
            <a:endParaRPr lang="en-US" altLang="ko-KR" sz="2000" b="1" dirty="0"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92538616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42C59D6-D2B6-4DDA-7BD1-A7B0A7D44373}"/>
              </a:ext>
            </a:extLst>
          </p:cNvPr>
          <p:cNvSpPr txBox="1"/>
          <p:nvPr/>
        </p:nvSpPr>
        <p:spPr>
          <a:xfrm>
            <a:off x="720672" y="439463"/>
            <a:ext cx="250830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b="1" dirty="0">
                <a:solidFill>
                  <a:srgbClr val="61279F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01  </a:t>
            </a:r>
            <a:r>
              <a:rPr lang="ko-KR" altLang="en-US" sz="2800" b="1" dirty="0">
                <a:solidFill>
                  <a:srgbClr val="61279F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데이터 분석</a:t>
            </a:r>
            <a:endParaRPr lang="en-US" altLang="ko-KR" sz="2800" b="1" dirty="0">
              <a:solidFill>
                <a:srgbClr val="61279F"/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D0084FA0-D3AE-DC09-83D0-C86FE43B28E7}"/>
              </a:ext>
            </a:extLst>
          </p:cNvPr>
          <p:cNvCxnSpPr>
            <a:cxnSpLocks/>
            <a:stCxn id="6" idx="2"/>
          </p:cNvCxnSpPr>
          <p:nvPr/>
        </p:nvCxnSpPr>
        <p:spPr>
          <a:xfrm>
            <a:off x="3143987" y="701073"/>
            <a:ext cx="9048013" cy="1"/>
          </a:xfrm>
          <a:prstGeom prst="line">
            <a:avLst/>
          </a:prstGeom>
          <a:ln w="19050">
            <a:solidFill>
              <a:srgbClr val="61279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타원 5">
            <a:extLst>
              <a:ext uri="{FF2B5EF4-FFF2-40B4-BE49-F238E27FC236}">
                <a16:creationId xmlns:a16="http://schemas.microsoft.com/office/drawing/2014/main" id="{C596C537-854A-7F85-7E12-C94066E9D386}"/>
              </a:ext>
            </a:extLst>
          </p:cNvPr>
          <p:cNvSpPr/>
          <p:nvPr/>
        </p:nvSpPr>
        <p:spPr>
          <a:xfrm>
            <a:off x="3143987" y="647440"/>
            <a:ext cx="107266" cy="107266"/>
          </a:xfrm>
          <a:prstGeom prst="ellipse">
            <a:avLst/>
          </a:prstGeom>
          <a:solidFill>
            <a:srgbClr val="61279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타원 7">
            <a:extLst>
              <a:ext uri="{FF2B5EF4-FFF2-40B4-BE49-F238E27FC236}">
                <a16:creationId xmlns:a16="http://schemas.microsoft.com/office/drawing/2014/main" id="{875A2063-DC76-6617-BC60-861AEDA6D5E4}"/>
              </a:ext>
            </a:extLst>
          </p:cNvPr>
          <p:cNvSpPr/>
          <p:nvPr/>
        </p:nvSpPr>
        <p:spPr>
          <a:xfrm>
            <a:off x="698394" y="647440"/>
            <a:ext cx="107266" cy="107266"/>
          </a:xfrm>
          <a:prstGeom prst="ellipse">
            <a:avLst/>
          </a:prstGeom>
          <a:solidFill>
            <a:srgbClr val="61279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EDBF71CE-DFCA-2907-4300-56991CDDA77D}"/>
              </a:ext>
            </a:extLst>
          </p:cNvPr>
          <p:cNvCxnSpPr>
            <a:cxnSpLocks/>
            <a:endCxn id="2" idx="1"/>
          </p:cNvCxnSpPr>
          <p:nvPr/>
        </p:nvCxnSpPr>
        <p:spPr>
          <a:xfrm flipV="1">
            <a:off x="0" y="701073"/>
            <a:ext cx="720672" cy="1"/>
          </a:xfrm>
          <a:prstGeom prst="line">
            <a:avLst/>
          </a:prstGeom>
          <a:ln w="19050">
            <a:solidFill>
              <a:srgbClr val="61279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>
            <a:extLst>
              <a:ext uri="{FF2B5EF4-FFF2-40B4-BE49-F238E27FC236}">
                <a16:creationId xmlns:a16="http://schemas.microsoft.com/office/drawing/2014/main" id="{3B2AC264-3DF7-6C5B-080A-974D5634832D}"/>
              </a:ext>
            </a:extLst>
          </p:cNvPr>
          <p:cNvSpPr txBox="1"/>
          <p:nvPr/>
        </p:nvSpPr>
        <p:spPr>
          <a:xfrm>
            <a:off x="900476" y="1201945"/>
            <a:ext cx="6859876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AutoNum type="arabicPeriod"/>
            </a:pPr>
            <a:r>
              <a:rPr lang="en-US" altLang="ko-KR" sz="2000" b="1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Class Label</a:t>
            </a:r>
            <a:r>
              <a:rPr lang="ko-KR" altLang="en-US" sz="2000" b="1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분포 분석</a:t>
            </a:r>
            <a:endParaRPr lang="en-US" altLang="ko-KR" sz="2000" b="1" dirty="0"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  <a:p>
            <a:pPr marL="457200" indent="-457200">
              <a:buAutoNum type="arabicPeriod"/>
            </a:pPr>
            <a:endParaRPr lang="en-US" altLang="ko-KR" sz="2000" b="1" dirty="0"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  <a:p>
            <a:pPr marL="457200" indent="-457200">
              <a:buAutoNum type="arabicPeriod"/>
            </a:pPr>
            <a:r>
              <a:rPr lang="en-US" altLang="ko-KR" sz="2000" b="1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LINE, PRODUCT_CODE</a:t>
            </a:r>
            <a:r>
              <a:rPr lang="ko-KR" altLang="en-US" sz="2000" b="1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</a:t>
            </a:r>
            <a:r>
              <a:rPr lang="en-US" altLang="ko-KR" sz="2000" b="1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  <a:sym typeface="Wingdings" panose="05000000000000000000" pitchFamily="2" charset="2"/>
              </a:rPr>
              <a:t></a:t>
            </a:r>
            <a:r>
              <a:rPr lang="en-US" altLang="ko-KR" sz="2000" b="1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</a:t>
            </a:r>
            <a:r>
              <a:rPr lang="ko-KR" altLang="en-US" sz="2000" b="1" dirty="0" err="1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식별화된</a:t>
            </a:r>
            <a:r>
              <a:rPr lang="ko-KR" altLang="en-US" sz="2000" b="1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변수들에 따른 </a:t>
            </a:r>
            <a:r>
              <a:rPr lang="en-US" altLang="ko-KR" sz="2000" b="1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Class</a:t>
            </a:r>
            <a:r>
              <a:rPr lang="ko-KR" altLang="en-US" sz="2000" b="1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분포 분석</a:t>
            </a:r>
            <a:endParaRPr lang="en-US" altLang="ko-KR" sz="2000" b="1" dirty="0"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  <a:p>
            <a:pPr marL="457200" indent="-457200">
              <a:buAutoNum type="arabicPeriod"/>
            </a:pPr>
            <a:endParaRPr lang="en-US" altLang="ko-KR" sz="2000" b="1" dirty="0"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  <a:p>
            <a:pPr marL="457200" indent="-457200">
              <a:buAutoNum type="arabicPeriod"/>
            </a:pPr>
            <a:r>
              <a:rPr lang="en-US" altLang="ko-KR" sz="2000" b="1" dirty="0" err="1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Y_Quality</a:t>
            </a:r>
            <a:r>
              <a:rPr lang="ko-KR" altLang="en-US" sz="2000" b="1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의 분포 </a:t>
            </a:r>
            <a:r>
              <a:rPr lang="en-US" altLang="ko-KR" sz="2000" b="1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</a:t>
            </a:r>
            <a:r>
              <a:rPr lang="ko-KR" altLang="en-US" sz="2000" b="1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확인</a:t>
            </a:r>
            <a:endParaRPr lang="en-US" altLang="ko-KR" sz="2000" b="1" dirty="0"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7F133C3F-8CD0-F5AB-AA4C-0D91ACF64A9E}"/>
              </a:ext>
            </a:extLst>
          </p:cNvPr>
          <p:cNvSpPr txBox="1"/>
          <p:nvPr/>
        </p:nvSpPr>
        <p:spPr>
          <a:xfrm>
            <a:off x="9164411" y="3438364"/>
            <a:ext cx="161614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400" dirty="0">
                <a:solidFill>
                  <a:schemeClr val="bg1">
                    <a:lumMod val="50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Class Label</a:t>
            </a:r>
            <a:r>
              <a:rPr lang="ko-KR" altLang="en-US" sz="1400" dirty="0">
                <a:solidFill>
                  <a:schemeClr val="bg1">
                    <a:lumMod val="50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의 분포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9D29C060-863B-3909-E879-55B31DEF380A}"/>
              </a:ext>
            </a:extLst>
          </p:cNvPr>
          <p:cNvSpPr txBox="1"/>
          <p:nvPr/>
        </p:nvSpPr>
        <p:spPr>
          <a:xfrm>
            <a:off x="9351893" y="6418537"/>
            <a:ext cx="128913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400" dirty="0" err="1">
                <a:solidFill>
                  <a:schemeClr val="bg1">
                    <a:lumMod val="50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Y_Quality</a:t>
            </a:r>
            <a:r>
              <a:rPr lang="en-US" altLang="ko-KR" sz="1400" dirty="0">
                <a:solidFill>
                  <a:schemeClr val="bg1">
                    <a:lumMod val="50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</a:t>
            </a:r>
            <a:r>
              <a:rPr lang="ko-KR" altLang="en-US" sz="1400" dirty="0">
                <a:solidFill>
                  <a:schemeClr val="bg1">
                    <a:lumMod val="50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분포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3A2D408F-84F3-871B-BE3C-013B0BCB8B97}"/>
              </a:ext>
            </a:extLst>
          </p:cNvPr>
          <p:cNvSpPr txBox="1"/>
          <p:nvPr/>
        </p:nvSpPr>
        <p:spPr>
          <a:xfrm>
            <a:off x="1635131" y="6418537"/>
            <a:ext cx="174118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400" dirty="0">
                <a:solidFill>
                  <a:schemeClr val="bg1">
                    <a:lumMod val="50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LINE</a:t>
            </a:r>
            <a:r>
              <a:rPr lang="ko-KR" altLang="en-US" sz="1400" dirty="0">
                <a:solidFill>
                  <a:schemeClr val="bg1">
                    <a:lumMod val="50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별 </a:t>
            </a:r>
            <a:r>
              <a:rPr lang="en-US" altLang="ko-KR" sz="1400" dirty="0" err="1">
                <a:solidFill>
                  <a:schemeClr val="bg1">
                    <a:lumMod val="50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Y_Class</a:t>
            </a:r>
            <a:r>
              <a:rPr lang="en-US" altLang="ko-KR" sz="1400" dirty="0">
                <a:solidFill>
                  <a:schemeClr val="bg1">
                    <a:lumMod val="50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</a:t>
            </a:r>
            <a:r>
              <a:rPr lang="ko-KR" altLang="en-US" sz="1400" dirty="0">
                <a:solidFill>
                  <a:schemeClr val="bg1">
                    <a:lumMod val="50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분포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F16E1700-713E-C199-01FF-7D1B4FEADE80}"/>
              </a:ext>
            </a:extLst>
          </p:cNvPr>
          <p:cNvSpPr txBox="1"/>
          <p:nvPr/>
        </p:nvSpPr>
        <p:spPr>
          <a:xfrm>
            <a:off x="4887411" y="6418537"/>
            <a:ext cx="276069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400" dirty="0">
                <a:solidFill>
                  <a:schemeClr val="bg1">
                    <a:lumMod val="50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PRODUCT_CODE</a:t>
            </a:r>
            <a:r>
              <a:rPr lang="ko-KR" altLang="en-US" sz="1400" dirty="0">
                <a:solidFill>
                  <a:schemeClr val="bg1">
                    <a:lumMod val="50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별 </a:t>
            </a:r>
            <a:r>
              <a:rPr lang="en-US" altLang="ko-KR" sz="1400" dirty="0" err="1">
                <a:solidFill>
                  <a:schemeClr val="bg1">
                    <a:lumMod val="50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Y_Class</a:t>
            </a:r>
            <a:r>
              <a:rPr lang="en-US" altLang="ko-KR" sz="1400" dirty="0">
                <a:solidFill>
                  <a:schemeClr val="bg1">
                    <a:lumMod val="50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</a:t>
            </a:r>
            <a:r>
              <a:rPr lang="ko-KR" altLang="en-US" sz="1400" dirty="0">
                <a:solidFill>
                  <a:schemeClr val="bg1">
                    <a:lumMod val="50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분포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94090328-5202-5EBD-98B6-CBC268EFEE8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79756" y="3917223"/>
            <a:ext cx="3299991" cy="2481541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02692A06-9958-F29B-6AE7-8AC86E2473E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7308" y="3895076"/>
            <a:ext cx="3304368" cy="2481541"/>
          </a:xfrm>
          <a:prstGeom prst="rect">
            <a:avLst/>
          </a:prstGeom>
        </p:spPr>
      </p:pic>
      <p:pic>
        <p:nvPicPr>
          <p:cNvPr id="11" name="그림 10" descr="차트, 파이 차트이(가) 표시된 사진&#10;&#10;자동 생성된 설명">
            <a:extLst>
              <a:ext uri="{FF2B5EF4-FFF2-40B4-BE49-F238E27FC236}">
                <a16:creationId xmlns:a16="http://schemas.microsoft.com/office/drawing/2014/main" id="{27F0FBCC-B01F-4E5C-7EF2-43CB54698FED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920"/>
          <a:stretch/>
        </p:blipFill>
        <p:spPr>
          <a:xfrm>
            <a:off x="8673402" y="872156"/>
            <a:ext cx="2590129" cy="2467290"/>
          </a:xfrm>
          <a:prstGeom prst="rect">
            <a:avLst/>
          </a:prstGeom>
        </p:spPr>
      </p:pic>
      <p:pic>
        <p:nvPicPr>
          <p:cNvPr id="14" name="그림 13">
            <a:extLst>
              <a:ext uri="{FF2B5EF4-FFF2-40B4-BE49-F238E27FC236}">
                <a16:creationId xmlns:a16="http://schemas.microsoft.com/office/drawing/2014/main" id="{D043F158-043C-F593-9AFC-AF158A31D1C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408532" y="3917223"/>
            <a:ext cx="3304368" cy="25013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517794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42C59D6-D2B6-4DDA-7BD1-A7B0A7D44373}"/>
              </a:ext>
            </a:extLst>
          </p:cNvPr>
          <p:cNvSpPr txBox="1"/>
          <p:nvPr/>
        </p:nvSpPr>
        <p:spPr>
          <a:xfrm>
            <a:off x="720672" y="439463"/>
            <a:ext cx="250830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b="1" dirty="0">
                <a:solidFill>
                  <a:srgbClr val="61279F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01  </a:t>
            </a:r>
            <a:r>
              <a:rPr lang="ko-KR" altLang="en-US" sz="2800" b="1" dirty="0">
                <a:solidFill>
                  <a:srgbClr val="61279F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데이터 분석</a:t>
            </a:r>
            <a:endParaRPr lang="en-US" altLang="ko-KR" sz="2800" b="1" dirty="0">
              <a:solidFill>
                <a:srgbClr val="61279F"/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D0084FA0-D3AE-DC09-83D0-C86FE43B28E7}"/>
              </a:ext>
            </a:extLst>
          </p:cNvPr>
          <p:cNvCxnSpPr>
            <a:cxnSpLocks/>
            <a:stCxn id="6" idx="2"/>
          </p:cNvCxnSpPr>
          <p:nvPr/>
        </p:nvCxnSpPr>
        <p:spPr>
          <a:xfrm>
            <a:off x="3143987" y="701073"/>
            <a:ext cx="9048013" cy="1"/>
          </a:xfrm>
          <a:prstGeom prst="line">
            <a:avLst/>
          </a:prstGeom>
          <a:ln w="19050">
            <a:solidFill>
              <a:srgbClr val="61279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타원 5">
            <a:extLst>
              <a:ext uri="{FF2B5EF4-FFF2-40B4-BE49-F238E27FC236}">
                <a16:creationId xmlns:a16="http://schemas.microsoft.com/office/drawing/2014/main" id="{C596C537-854A-7F85-7E12-C94066E9D386}"/>
              </a:ext>
            </a:extLst>
          </p:cNvPr>
          <p:cNvSpPr/>
          <p:nvPr/>
        </p:nvSpPr>
        <p:spPr>
          <a:xfrm>
            <a:off x="3143987" y="647440"/>
            <a:ext cx="107266" cy="107266"/>
          </a:xfrm>
          <a:prstGeom prst="ellipse">
            <a:avLst/>
          </a:prstGeom>
          <a:solidFill>
            <a:srgbClr val="61279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타원 7">
            <a:extLst>
              <a:ext uri="{FF2B5EF4-FFF2-40B4-BE49-F238E27FC236}">
                <a16:creationId xmlns:a16="http://schemas.microsoft.com/office/drawing/2014/main" id="{875A2063-DC76-6617-BC60-861AEDA6D5E4}"/>
              </a:ext>
            </a:extLst>
          </p:cNvPr>
          <p:cNvSpPr/>
          <p:nvPr/>
        </p:nvSpPr>
        <p:spPr>
          <a:xfrm>
            <a:off x="698394" y="647440"/>
            <a:ext cx="107266" cy="107266"/>
          </a:xfrm>
          <a:prstGeom prst="ellipse">
            <a:avLst/>
          </a:prstGeom>
          <a:solidFill>
            <a:srgbClr val="61279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EDBF71CE-DFCA-2907-4300-56991CDDA77D}"/>
              </a:ext>
            </a:extLst>
          </p:cNvPr>
          <p:cNvCxnSpPr>
            <a:cxnSpLocks/>
            <a:endCxn id="2" idx="1"/>
          </p:cNvCxnSpPr>
          <p:nvPr/>
        </p:nvCxnSpPr>
        <p:spPr>
          <a:xfrm flipV="1">
            <a:off x="0" y="701073"/>
            <a:ext cx="720672" cy="1"/>
          </a:xfrm>
          <a:prstGeom prst="line">
            <a:avLst/>
          </a:prstGeom>
          <a:ln w="19050">
            <a:solidFill>
              <a:srgbClr val="61279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>
            <a:extLst>
              <a:ext uri="{FF2B5EF4-FFF2-40B4-BE49-F238E27FC236}">
                <a16:creationId xmlns:a16="http://schemas.microsoft.com/office/drawing/2014/main" id="{3B2AC264-3DF7-6C5B-080A-974D5634832D}"/>
              </a:ext>
            </a:extLst>
          </p:cNvPr>
          <p:cNvSpPr txBox="1"/>
          <p:nvPr/>
        </p:nvSpPr>
        <p:spPr>
          <a:xfrm>
            <a:off x="894335" y="1201945"/>
            <a:ext cx="685987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+mj-lt"/>
              <a:buAutoNum type="arabicPeriod" startAt="4"/>
            </a:pPr>
            <a:r>
              <a:rPr lang="en-US" altLang="ko-KR" sz="2000" b="1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Feature </a:t>
            </a:r>
            <a:r>
              <a:rPr lang="ko-KR" altLang="en-US" sz="2000" b="1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상관관계 분석</a:t>
            </a:r>
            <a:endParaRPr lang="en-US" altLang="ko-KR" sz="2000" b="1" dirty="0"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sp>
        <p:nvSpPr>
          <p:cNvPr id="3" name="object 4">
            <a:extLst>
              <a:ext uri="{FF2B5EF4-FFF2-40B4-BE49-F238E27FC236}">
                <a16:creationId xmlns:a16="http://schemas.microsoft.com/office/drawing/2014/main" id="{6871106C-30CD-5A77-8584-DAD286318893}"/>
              </a:ext>
            </a:extLst>
          </p:cNvPr>
          <p:cNvSpPr txBox="1"/>
          <p:nvPr/>
        </p:nvSpPr>
        <p:spPr>
          <a:xfrm>
            <a:off x="1016394" y="1784819"/>
            <a:ext cx="5207124" cy="1048364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55600" marR="5080" indent="-342900" algn="just">
              <a:lnSpc>
                <a:spcPct val="115100"/>
              </a:lnSpc>
              <a:spcBef>
                <a:spcPts val="100"/>
              </a:spcBef>
              <a:buFontTx/>
              <a:buChar char="-"/>
            </a:pPr>
            <a:r>
              <a:rPr sz="2000" b="0" spc="35" dirty="0" err="1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Catboost의</a:t>
            </a:r>
            <a:r>
              <a:rPr sz="2000" b="0" spc="35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</a:t>
            </a:r>
            <a:r>
              <a:rPr sz="2000" b="0" spc="4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Feature </a:t>
            </a:r>
            <a:r>
              <a:rPr sz="2000" b="0" spc="35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Importance, </a:t>
            </a:r>
            <a:r>
              <a:rPr sz="2000" b="0" spc="-5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X_value </a:t>
            </a:r>
            <a:r>
              <a:rPr sz="2000" b="0" spc="1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Heatmap,  </a:t>
            </a:r>
            <a:r>
              <a:rPr sz="2000" b="0" spc="3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Shapley </a:t>
            </a:r>
            <a:r>
              <a:rPr sz="2000" b="0" spc="2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value </a:t>
            </a:r>
            <a:r>
              <a:rPr sz="2000" b="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등의 분석을 사용해 </a:t>
            </a:r>
            <a:r>
              <a:rPr sz="2000" b="0" dirty="0" err="1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전반적인</a:t>
            </a:r>
            <a:r>
              <a:rPr sz="2000" b="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</a:t>
            </a:r>
            <a:r>
              <a:rPr sz="2000" b="0" dirty="0" err="1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데이터</a:t>
            </a:r>
            <a:r>
              <a:rPr sz="2000" b="0" spc="55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</a:t>
            </a:r>
            <a:r>
              <a:rPr sz="2000" b="0" spc="-5" dirty="0" err="1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분석</a:t>
            </a:r>
            <a:endParaRPr lang="en-US" sz="2000" b="0" spc="-5" dirty="0"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pic>
        <p:nvPicPr>
          <p:cNvPr id="7" name="그림 6" descr="도표, 개략도이(가) 표시된 사진&#10;&#10;자동 생성된 설명">
            <a:extLst>
              <a:ext uri="{FF2B5EF4-FFF2-40B4-BE49-F238E27FC236}">
                <a16:creationId xmlns:a16="http://schemas.microsoft.com/office/drawing/2014/main" id="{FB19276C-4A12-7D9A-3A50-25968376D40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12472" y="1626724"/>
            <a:ext cx="5438319" cy="4964298"/>
          </a:xfrm>
          <a:prstGeom prst="rect">
            <a:avLst/>
          </a:prstGeom>
        </p:spPr>
      </p:pic>
      <p:pic>
        <p:nvPicPr>
          <p:cNvPr id="12" name="그림 11" descr="텍스트이(가) 표시된 사진&#10;&#10;자동 생성된 설명">
            <a:extLst>
              <a:ext uri="{FF2B5EF4-FFF2-40B4-BE49-F238E27FC236}">
                <a16:creationId xmlns:a16="http://schemas.microsoft.com/office/drawing/2014/main" id="{235A7734-705D-B722-DC94-5BF52006080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65240" y="2979958"/>
            <a:ext cx="3990532" cy="36110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134894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42C59D6-D2B6-4DDA-7BD1-A7B0A7D44373}"/>
              </a:ext>
            </a:extLst>
          </p:cNvPr>
          <p:cNvSpPr txBox="1"/>
          <p:nvPr/>
        </p:nvSpPr>
        <p:spPr>
          <a:xfrm>
            <a:off x="720672" y="439463"/>
            <a:ext cx="250830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b="1" dirty="0">
                <a:solidFill>
                  <a:srgbClr val="61279F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01  </a:t>
            </a:r>
            <a:r>
              <a:rPr lang="ko-KR" altLang="en-US" sz="2800" b="1" dirty="0">
                <a:solidFill>
                  <a:srgbClr val="61279F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데이터 분석</a:t>
            </a:r>
            <a:endParaRPr lang="en-US" altLang="ko-KR" sz="2800" b="1" dirty="0">
              <a:solidFill>
                <a:srgbClr val="61279F"/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D0084FA0-D3AE-DC09-83D0-C86FE43B28E7}"/>
              </a:ext>
            </a:extLst>
          </p:cNvPr>
          <p:cNvCxnSpPr>
            <a:cxnSpLocks/>
            <a:stCxn id="6" idx="2"/>
          </p:cNvCxnSpPr>
          <p:nvPr/>
        </p:nvCxnSpPr>
        <p:spPr>
          <a:xfrm>
            <a:off x="3143987" y="701073"/>
            <a:ext cx="9048013" cy="1"/>
          </a:xfrm>
          <a:prstGeom prst="line">
            <a:avLst/>
          </a:prstGeom>
          <a:ln w="19050">
            <a:solidFill>
              <a:srgbClr val="61279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타원 5">
            <a:extLst>
              <a:ext uri="{FF2B5EF4-FFF2-40B4-BE49-F238E27FC236}">
                <a16:creationId xmlns:a16="http://schemas.microsoft.com/office/drawing/2014/main" id="{C596C537-854A-7F85-7E12-C94066E9D386}"/>
              </a:ext>
            </a:extLst>
          </p:cNvPr>
          <p:cNvSpPr/>
          <p:nvPr/>
        </p:nvSpPr>
        <p:spPr>
          <a:xfrm>
            <a:off x="3143987" y="647440"/>
            <a:ext cx="107266" cy="107266"/>
          </a:xfrm>
          <a:prstGeom prst="ellipse">
            <a:avLst/>
          </a:prstGeom>
          <a:solidFill>
            <a:srgbClr val="61279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타원 7">
            <a:extLst>
              <a:ext uri="{FF2B5EF4-FFF2-40B4-BE49-F238E27FC236}">
                <a16:creationId xmlns:a16="http://schemas.microsoft.com/office/drawing/2014/main" id="{875A2063-DC76-6617-BC60-861AEDA6D5E4}"/>
              </a:ext>
            </a:extLst>
          </p:cNvPr>
          <p:cNvSpPr/>
          <p:nvPr/>
        </p:nvSpPr>
        <p:spPr>
          <a:xfrm>
            <a:off x="698394" y="647440"/>
            <a:ext cx="107266" cy="107266"/>
          </a:xfrm>
          <a:prstGeom prst="ellipse">
            <a:avLst/>
          </a:prstGeom>
          <a:solidFill>
            <a:srgbClr val="61279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EDBF71CE-DFCA-2907-4300-56991CDDA77D}"/>
              </a:ext>
            </a:extLst>
          </p:cNvPr>
          <p:cNvCxnSpPr>
            <a:cxnSpLocks/>
            <a:endCxn id="2" idx="1"/>
          </p:cNvCxnSpPr>
          <p:nvPr/>
        </p:nvCxnSpPr>
        <p:spPr>
          <a:xfrm flipV="1">
            <a:off x="0" y="701073"/>
            <a:ext cx="720672" cy="1"/>
          </a:xfrm>
          <a:prstGeom prst="line">
            <a:avLst/>
          </a:prstGeom>
          <a:ln w="19050">
            <a:solidFill>
              <a:srgbClr val="61279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>
            <a:extLst>
              <a:ext uri="{FF2B5EF4-FFF2-40B4-BE49-F238E27FC236}">
                <a16:creationId xmlns:a16="http://schemas.microsoft.com/office/drawing/2014/main" id="{3B2AC264-3DF7-6C5B-080A-974D5634832D}"/>
              </a:ext>
            </a:extLst>
          </p:cNvPr>
          <p:cNvSpPr txBox="1"/>
          <p:nvPr/>
        </p:nvSpPr>
        <p:spPr>
          <a:xfrm>
            <a:off x="912997" y="1201945"/>
            <a:ext cx="685987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+mj-lt"/>
              <a:buAutoNum type="arabicPeriod" startAt="5"/>
            </a:pPr>
            <a:r>
              <a:rPr lang="ko-KR" altLang="en-US" sz="2000" b="1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도메인 지식 및 아이디어 수집</a:t>
            </a:r>
            <a:endParaRPr lang="en-US" altLang="ko-KR" sz="2000" b="1" dirty="0"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pic>
        <p:nvPicPr>
          <p:cNvPr id="4" name="그림 3" descr="차트이(가) 표시된 사진&#10;&#10;자동 생성된 설명">
            <a:extLst>
              <a:ext uri="{FF2B5EF4-FFF2-40B4-BE49-F238E27FC236}">
                <a16:creationId xmlns:a16="http://schemas.microsoft.com/office/drawing/2014/main" id="{A8ABF52A-AE10-E5B8-F21E-5FF59A99776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16708" y="1757661"/>
            <a:ext cx="5109961" cy="2618391"/>
          </a:xfrm>
          <a:prstGeom prst="rect">
            <a:avLst/>
          </a:prstGeom>
        </p:spPr>
      </p:pic>
      <p:pic>
        <p:nvPicPr>
          <p:cNvPr id="10" name="그림 9" descr="차트이(가) 표시된 사진&#10;&#10;자동 생성된 설명">
            <a:extLst>
              <a:ext uri="{FF2B5EF4-FFF2-40B4-BE49-F238E27FC236}">
                <a16:creationId xmlns:a16="http://schemas.microsoft.com/office/drawing/2014/main" id="{1A2AD33F-4FD2-E5B5-3C26-4FFF49C1574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8598" y="1757661"/>
            <a:ext cx="4515398" cy="2618396"/>
          </a:xfrm>
          <a:prstGeom prst="rect">
            <a:avLst/>
          </a:prstGeom>
        </p:spPr>
      </p:pic>
      <p:sp>
        <p:nvSpPr>
          <p:cNvPr id="11" name="object 4">
            <a:extLst>
              <a:ext uri="{FF2B5EF4-FFF2-40B4-BE49-F238E27FC236}">
                <a16:creationId xmlns:a16="http://schemas.microsoft.com/office/drawing/2014/main" id="{2FECCD96-1F68-CB6D-5738-9082BAFA3665}"/>
              </a:ext>
            </a:extLst>
          </p:cNvPr>
          <p:cNvSpPr txBox="1"/>
          <p:nvPr/>
        </p:nvSpPr>
        <p:spPr>
          <a:xfrm>
            <a:off x="1238598" y="4898697"/>
            <a:ext cx="10004790" cy="1234312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355600" marR="41275" indent="-342900">
              <a:lnSpc>
                <a:spcPct val="114999"/>
              </a:lnSpc>
              <a:spcBef>
                <a:spcPts val="105"/>
              </a:spcBef>
              <a:buFontTx/>
              <a:buChar char="-"/>
            </a:pPr>
            <a:r>
              <a:rPr sz="2000" b="0" dirty="0" err="1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도메인</a:t>
            </a:r>
            <a:r>
              <a:rPr sz="2000" b="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지식을 통한 데이터 이해를 </a:t>
            </a:r>
            <a:r>
              <a:rPr sz="2000" b="0" dirty="0" err="1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위해</a:t>
            </a:r>
            <a:r>
              <a:rPr sz="2000" b="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 </a:t>
            </a:r>
            <a:r>
              <a:rPr lang="ko-KR" altLang="en-US" sz="20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제조 공정 공정관리도를 착안함</a:t>
            </a:r>
            <a:endParaRPr lang="en-US" altLang="ko-KR" sz="2000" dirty="0"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  <a:p>
            <a:pPr marL="355600" marR="41275" indent="-342900">
              <a:lnSpc>
                <a:spcPct val="114999"/>
              </a:lnSpc>
              <a:spcBef>
                <a:spcPts val="105"/>
              </a:spcBef>
              <a:buFontTx/>
              <a:buChar char="-"/>
            </a:pPr>
            <a:r>
              <a:rPr lang="ko-KR" altLang="en-US" sz="20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공정 관리도에서 품질 값의 상한선</a:t>
            </a:r>
            <a:r>
              <a:rPr lang="en-US" altLang="ko-KR" sz="20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(UCL)</a:t>
            </a:r>
            <a:r>
              <a:rPr lang="ko-KR" altLang="en-US" sz="20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과 하한선</a:t>
            </a:r>
            <a:r>
              <a:rPr lang="en-US" altLang="ko-KR" sz="20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(LCL)</a:t>
            </a:r>
            <a:r>
              <a:rPr lang="ko-KR" altLang="en-US" sz="20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사이에 위치할 경우 양품으로 판단함</a:t>
            </a:r>
            <a:endParaRPr lang="en-US" altLang="ko-KR" sz="2000" dirty="0"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  <a:p>
            <a:pPr marL="66040">
              <a:lnSpc>
                <a:spcPct val="100000"/>
              </a:lnSpc>
              <a:spcBef>
                <a:spcPts val="1465"/>
              </a:spcBef>
            </a:pPr>
            <a:r>
              <a:rPr lang="en-US" altLang="ko-KR" sz="2000" b="0" spc="114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  <a:sym typeface="Wingdings" panose="05000000000000000000" pitchFamily="2" charset="2"/>
              </a:rPr>
              <a:t></a:t>
            </a:r>
            <a:r>
              <a:rPr lang="ko-KR" altLang="en-US" sz="2000" b="0" spc="114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</a:t>
            </a:r>
            <a:r>
              <a:rPr lang="en-US" altLang="ko-KR" sz="2000" b="0" spc="114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Train</a:t>
            </a:r>
            <a:r>
              <a:rPr lang="ko-KR" altLang="en-US" sz="2000" b="0" spc="114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데이터 셋의 </a:t>
            </a:r>
            <a:r>
              <a:rPr lang="en-US" altLang="ko-KR" sz="2000" b="0" spc="114" dirty="0" err="1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Y_Quality</a:t>
            </a:r>
            <a:r>
              <a:rPr lang="ko-KR" altLang="en-US" sz="2000" b="0" spc="114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값을 사용해 </a:t>
            </a:r>
            <a:r>
              <a:rPr lang="en-US" altLang="ko-KR" sz="2000" b="0" spc="114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regression </a:t>
            </a:r>
            <a:r>
              <a:rPr lang="ko-KR" altLang="en-US" sz="2000" spc="114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모델도 예측에 사용</a:t>
            </a:r>
            <a:endParaRPr lang="en-US" altLang="ko-KR" sz="2000" b="0" spc="114" dirty="0"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75334883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42C59D6-D2B6-4DDA-7BD1-A7B0A7D44373}"/>
              </a:ext>
            </a:extLst>
          </p:cNvPr>
          <p:cNvSpPr txBox="1"/>
          <p:nvPr/>
        </p:nvSpPr>
        <p:spPr>
          <a:xfrm>
            <a:off x="720672" y="439463"/>
            <a:ext cx="281310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b="1" dirty="0">
                <a:solidFill>
                  <a:srgbClr val="61279F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02  </a:t>
            </a:r>
            <a:r>
              <a:rPr lang="ko-KR" altLang="en-US" sz="2800" b="1" dirty="0">
                <a:solidFill>
                  <a:srgbClr val="61279F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데이터</a:t>
            </a:r>
            <a:r>
              <a:rPr lang="en-US" altLang="ko-KR" sz="2800" b="1" dirty="0">
                <a:solidFill>
                  <a:srgbClr val="61279F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</a:t>
            </a:r>
            <a:r>
              <a:rPr lang="ko-KR" altLang="en-US" sz="2800" b="1" dirty="0" err="1">
                <a:solidFill>
                  <a:srgbClr val="61279F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전처리</a:t>
            </a:r>
            <a:endParaRPr lang="en-US" altLang="ko-KR" sz="2800" b="1" dirty="0">
              <a:solidFill>
                <a:srgbClr val="61279F"/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D0084FA0-D3AE-DC09-83D0-C86FE43B28E7}"/>
              </a:ext>
            </a:extLst>
          </p:cNvPr>
          <p:cNvCxnSpPr>
            <a:cxnSpLocks/>
            <a:stCxn id="2" idx="3"/>
          </p:cNvCxnSpPr>
          <p:nvPr/>
        </p:nvCxnSpPr>
        <p:spPr>
          <a:xfrm>
            <a:off x="3533775" y="701073"/>
            <a:ext cx="8658225" cy="1"/>
          </a:xfrm>
          <a:prstGeom prst="line">
            <a:avLst/>
          </a:prstGeom>
          <a:ln w="19050">
            <a:solidFill>
              <a:srgbClr val="61279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타원 5">
            <a:extLst>
              <a:ext uri="{FF2B5EF4-FFF2-40B4-BE49-F238E27FC236}">
                <a16:creationId xmlns:a16="http://schemas.microsoft.com/office/drawing/2014/main" id="{C596C537-854A-7F85-7E12-C94066E9D386}"/>
              </a:ext>
            </a:extLst>
          </p:cNvPr>
          <p:cNvSpPr/>
          <p:nvPr/>
        </p:nvSpPr>
        <p:spPr>
          <a:xfrm>
            <a:off x="3448787" y="647440"/>
            <a:ext cx="107266" cy="107266"/>
          </a:xfrm>
          <a:prstGeom prst="ellipse">
            <a:avLst/>
          </a:prstGeom>
          <a:solidFill>
            <a:srgbClr val="61279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타원 7">
            <a:extLst>
              <a:ext uri="{FF2B5EF4-FFF2-40B4-BE49-F238E27FC236}">
                <a16:creationId xmlns:a16="http://schemas.microsoft.com/office/drawing/2014/main" id="{875A2063-DC76-6617-BC60-861AEDA6D5E4}"/>
              </a:ext>
            </a:extLst>
          </p:cNvPr>
          <p:cNvSpPr/>
          <p:nvPr/>
        </p:nvSpPr>
        <p:spPr>
          <a:xfrm>
            <a:off x="698394" y="647440"/>
            <a:ext cx="107266" cy="107266"/>
          </a:xfrm>
          <a:prstGeom prst="ellipse">
            <a:avLst/>
          </a:prstGeom>
          <a:solidFill>
            <a:srgbClr val="61279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EDBF71CE-DFCA-2907-4300-56991CDDA77D}"/>
              </a:ext>
            </a:extLst>
          </p:cNvPr>
          <p:cNvCxnSpPr>
            <a:cxnSpLocks/>
            <a:endCxn id="2" idx="1"/>
          </p:cNvCxnSpPr>
          <p:nvPr/>
        </p:nvCxnSpPr>
        <p:spPr>
          <a:xfrm flipV="1">
            <a:off x="0" y="701073"/>
            <a:ext cx="720672" cy="1"/>
          </a:xfrm>
          <a:prstGeom prst="line">
            <a:avLst/>
          </a:prstGeom>
          <a:ln w="19050">
            <a:solidFill>
              <a:srgbClr val="61279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055CDF33-0DD8-F399-7366-5A26FE024F9F}"/>
              </a:ext>
            </a:extLst>
          </p:cNvPr>
          <p:cNvSpPr txBox="1"/>
          <p:nvPr/>
        </p:nvSpPr>
        <p:spPr>
          <a:xfrm>
            <a:off x="1091349" y="1346774"/>
            <a:ext cx="655722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AutoNum type="arabicPeriod"/>
            </a:pPr>
            <a:r>
              <a:rPr lang="en-US" altLang="ko-KR" sz="2000" b="1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Categorical </a:t>
            </a:r>
            <a:r>
              <a:rPr lang="ko-KR" altLang="en-US" sz="2000" b="1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데이터 </a:t>
            </a:r>
            <a:r>
              <a:rPr lang="en-US" altLang="ko-KR" sz="2000" b="1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Label Encoding </a:t>
            </a:r>
            <a:r>
              <a:rPr lang="ko-KR" altLang="en-US" sz="2000" b="1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방식으로 변환</a:t>
            </a:r>
            <a:endParaRPr lang="en-US" altLang="ko-KR" sz="2000" b="1" dirty="0"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81DD8A9-7947-39D4-5E16-58A1F50AE5C8}"/>
              </a:ext>
            </a:extLst>
          </p:cNvPr>
          <p:cNvSpPr txBox="1"/>
          <p:nvPr/>
        </p:nvSpPr>
        <p:spPr>
          <a:xfrm>
            <a:off x="1091348" y="3987732"/>
            <a:ext cx="10749199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+mj-lt"/>
              <a:buAutoNum type="arabicPeriod" startAt="2"/>
            </a:pPr>
            <a:r>
              <a:rPr lang="ko-KR" altLang="en-US" sz="2000" b="1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다양한 </a:t>
            </a:r>
            <a:r>
              <a:rPr lang="ko-KR" altLang="en-US" sz="2000" b="1" dirty="0" err="1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결측지</a:t>
            </a:r>
            <a:r>
              <a:rPr lang="ko-KR" altLang="en-US" sz="2000" b="1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</a:t>
            </a:r>
            <a:r>
              <a:rPr lang="ko-KR" altLang="en-US" sz="2000" b="1" dirty="0" err="1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보간법을</a:t>
            </a:r>
            <a:r>
              <a:rPr lang="ko-KR" altLang="en-US" sz="2000" b="1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사용하였으나</a:t>
            </a:r>
            <a:r>
              <a:rPr lang="en-US" altLang="ko-KR" sz="2000" b="1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, LINE </a:t>
            </a:r>
            <a:r>
              <a:rPr lang="ko-KR" altLang="en-US" sz="2000" b="1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별로 </a:t>
            </a:r>
            <a:r>
              <a:rPr lang="ko-KR" altLang="en-US" sz="2000" b="1" dirty="0" err="1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결측치가</a:t>
            </a:r>
            <a:r>
              <a:rPr lang="ko-KR" altLang="en-US" sz="2000" b="1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있는 </a:t>
            </a:r>
            <a:r>
              <a:rPr lang="en-US" altLang="ko-KR" sz="2000" b="1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feature</a:t>
            </a:r>
            <a:r>
              <a:rPr lang="ko-KR" altLang="en-US" sz="2000" b="1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가 다르고 </a:t>
            </a:r>
            <a:r>
              <a:rPr lang="ko-KR" altLang="en-US" sz="2000" b="1" dirty="0" err="1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결측치가</a:t>
            </a:r>
            <a:r>
              <a:rPr lang="ko-KR" altLang="en-US" sz="2000" b="1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너무 많아 기존 데이터를 사용한 결측 방법이 무의미했음</a:t>
            </a:r>
            <a:endParaRPr lang="en-US" altLang="ko-KR" sz="2000" b="1" dirty="0"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  <a:p>
            <a:r>
              <a:rPr lang="en-US" altLang="ko-KR" sz="2000" b="1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      </a:t>
            </a:r>
            <a:r>
              <a:rPr lang="en-US" altLang="ko-KR" sz="2000" b="1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  <a:sym typeface="Wingdings" panose="05000000000000000000" pitchFamily="2" charset="2"/>
              </a:rPr>
              <a:t></a:t>
            </a:r>
            <a:r>
              <a:rPr lang="en-US" altLang="ko-KR" sz="2000" b="1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train, test </a:t>
            </a:r>
            <a:r>
              <a:rPr lang="ko-KR" altLang="en-US" sz="2000" b="1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모두 </a:t>
            </a:r>
            <a:r>
              <a:rPr lang="ko-KR" altLang="en-US" sz="2000" b="1" dirty="0" err="1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결측치</a:t>
            </a:r>
            <a:r>
              <a:rPr lang="ko-KR" altLang="en-US" sz="2000" b="1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대체 </a:t>
            </a:r>
            <a:r>
              <a:rPr lang="en-US" altLang="ko-KR" sz="2000" b="1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X</a:t>
            </a:r>
          </a:p>
          <a:p>
            <a:pPr marL="457200" indent="-457200">
              <a:buFont typeface="+mj-lt"/>
              <a:buAutoNum type="arabicPeriod" startAt="2"/>
            </a:pPr>
            <a:endParaRPr lang="en-US" altLang="ko-KR" sz="1000" b="1" dirty="0"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  <a:p>
            <a:pPr marL="457200" indent="-457200">
              <a:buFont typeface="+mj-lt"/>
              <a:buAutoNum type="arabicPeriod" startAt="3"/>
            </a:pPr>
            <a:r>
              <a:rPr lang="en-US" altLang="ko-KR" sz="2000" b="1" dirty="0" err="1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Y_Quality</a:t>
            </a:r>
            <a:r>
              <a:rPr lang="en-US" altLang="ko-KR" sz="2000" b="1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</a:t>
            </a:r>
            <a:r>
              <a:rPr lang="ko-KR" altLang="en-US" sz="2000" b="1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예측 모델</a:t>
            </a:r>
          </a:p>
          <a:p>
            <a:r>
              <a:rPr lang="en-US" altLang="ko-KR" sz="2000" b="1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      </a:t>
            </a:r>
            <a:r>
              <a:rPr lang="en-US" altLang="ko-KR" sz="2000" b="1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  <a:sym typeface="Wingdings" panose="05000000000000000000" pitchFamily="2" charset="2"/>
              </a:rPr>
              <a:t> </a:t>
            </a:r>
            <a:r>
              <a:rPr lang="ko-KR" altLang="en-US" sz="2000" b="1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특정 변수 선택법을 사용하지 않고 모든 변수 사용함</a:t>
            </a:r>
            <a:endParaRPr lang="en-US" altLang="ko-KR" sz="2000" b="1" dirty="0"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  <a:p>
            <a:endParaRPr lang="en-US" altLang="ko-KR" sz="1000" b="1" dirty="0"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  <a:p>
            <a:pPr marL="457200" indent="-457200">
              <a:buFont typeface="+mj-lt"/>
              <a:buAutoNum type="arabicPeriod" startAt="4"/>
            </a:pPr>
            <a:r>
              <a:rPr lang="en-US" altLang="ko-KR" sz="2000" b="1" dirty="0" err="1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Y_Class</a:t>
            </a:r>
            <a:r>
              <a:rPr lang="en-US" altLang="ko-KR" sz="2000" b="1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</a:t>
            </a:r>
            <a:r>
              <a:rPr lang="ko-KR" altLang="en-US" sz="2000" b="1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분류 모델</a:t>
            </a:r>
          </a:p>
          <a:p>
            <a:r>
              <a:rPr lang="en-US" altLang="ko-KR" sz="2000" b="1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      </a:t>
            </a:r>
            <a:r>
              <a:rPr lang="en-US" altLang="ko-KR" sz="2000" b="1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  <a:sym typeface="Wingdings" panose="05000000000000000000" pitchFamily="2" charset="2"/>
              </a:rPr>
              <a:t> </a:t>
            </a:r>
            <a:r>
              <a:rPr lang="en-US" altLang="ko-KR" sz="2000" b="1" dirty="0" err="1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CatBoostClassifier</a:t>
            </a:r>
            <a:r>
              <a:rPr lang="ko-KR" altLang="en-US" sz="2000" b="1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의 </a:t>
            </a:r>
            <a:r>
              <a:rPr lang="en-US" altLang="ko-KR" sz="2000" b="1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Shapley value</a:t>
            </a:r>
            <a:r>
              <a:rPr lang="ko-KR" altLang="en-US" sz="2000" b="1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값을 </a:t>
            </a:r>
            <a:r>
              <a:rPr lang="en-US" altLang="ko-KR" sz="2000" b="1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Stratified </a:t>
            </a:r>
            <a:r>
              <a:rPr lang="en-US" altLang="ko-KR" sz="2000" b="1" dirty="0" err="1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KFold</a:t>
            </a:r>
            <a:r>
              <a:rPr lang="ko-KR" altLang="en-US" sz="2000" b="1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로 </a:t>
            </a:r>
            <a:r>
              <a:rPr lang="en-US" altLang="ko-KR" sz="2000" b="1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300</a:t>
            </a:r>
            <a:r>
              <a:rPr lang="ko-KR" altLang="en-US" sz="2000" b="1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개씩 </a:t>
            </a:r>
            <a:r>
              <a:rPr lang="en-US" altLang="ko-KR" sz="2000" b="1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5</a:t>
            </a:r>
            <a:r>
              <a:rPr lang="ko-KR" altLang="en-US" sz="2000" b="1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회 선택하여 사용</a:t>
            </a:r>
            <a:endParaRPr lang="en-US" altLang="ko-KR" sz="2000" b="1" dirty="0"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B73B0BA0-A661-C12A-0C06-ECA516B547A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01644" y="1826419"/>
            <a:ext cx="5645620" cy="19440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207071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42C59D6-D2B6-4DDA-7BD1-A7B0A7D44373}"/>
              </a:ext>
            </a:extLst>
          </p:cNvPr>
          <p:cNvSpPr txBox="1"/>
          <p:nvPr/>
        </p:nvSpPr>
        <p:spPr>
          <a:xfrm>
            <a:off x="720672" y="439463"/>
            <a:ext cx="222255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b="1" dirty="0">
                <a:solidFill>
                  <a:srgbClr val="61279F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03  </a:t>
            </a:r>
            <a:r>
              <a:rPr lang="ko-KR" altLang="en-US" sz="2800" b="1" dirty="0">
                <a:solidFill>
                  <a:srgbClr val="61279F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모델 선정</a:t>
            </a:r>
            <a:endParaRPr lang="en-US" altLang="ko-KR" sz="2800" b="1" dirty="0">
              <a:solidFill>
                <a:srgbClr val="61279F"/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D0084FA0-D3AE-DC09-83D0-C86FE43B28E7}"/>
              </a:ext>
            </a:extLst>
          </p:cNvPr>
          <p:cNvCxnSpPr>
            <a:cxnSpLocks/>
            <a:stCxn id="2" idx="3"/>
          </p:cNvCxnSpPr>
          <p:nvPr/>
        </p:nvCxnSpPr>
        <p:spPr>
          <a:xfrm>
            <a:off x="2943225" y="701073"/>
            <a:ext cx="9248775" cy="1"/>
          </a:xfrm>
          <a:prstGeom prst="line">
            <a:avLst/>
          </a:prstGeom>
          <a:ln w="19050">
            <a:solidFill>
              <a:srgbClr val="61279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타원 5">
            <a:extLst>
              <a:ext uri="{FF2B5EF4-FFF2-40B4-BE49-F238E27FC236}">
                <a16:creationId xmlns:a16="http://schemas.microsoft.com/office/drawing/2014/main" id="{C596C537-854A-7F85-7E12-C94066E9D386}"/>
              </a:ext>
            </a:extLst>
          </p:cNvPr>
          <p:cNvSpPr/>
          <p:nvPr/>
        </p:nvSpPr>
        <p:spPr>
          <a:xfrm>
            <a:off x="2911870" y="647440"/>
            <a:ext cx="107266" cy="107266"/>
          </a:xfrm>
          <a:prstGeom prst="ellipse">
            <a:avLst/>
          </a:prstGeom>
          <a:solidFill>
            <a:srgbClr val="61279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타원 7">
            <a:extLst>
              <a:ext uri="{FF2B5EF4-FFF2-40B4-BE49-F238E27FC236}">
                <a16:creationId xmlns:a16="http://schemas.microsoft.com/office/drawing/2014/main" id="{875A2063-DC76-6617-BC60-861AEDA6D5E4}"/>
              </a:ext>
            </a:extLst>
          </p:cNvPr>
          <p:cNvSpPr/>
          <p:nvPr/>
        </p:nvSpPr>
        <p:spPr>
          <a:xfrm>
            <a:off x="698394" y="647440"/>
            <a:ext cx="107266" cy="107266"/>
          </a:xfrm>
          <a:prstGeom prst="ellipse">
            <a:avLst/>
          </a:prstGeom>
          <a:solidFill>
            <a:srgbClr val="61279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EDBF71CE-DFCA-2907-4300-56991CDDA77D}"/>
              </a:ext>
            </a:extLst>
          </p:cNvPr>
          <p:cNvCxnSpPr>
            <a:cxnSpLocks/>
            <a:endCxn id="2" idx="1"/>
          </p:cNvCxnSpPr>
          <p:nvPr/>
        </p:nvCxnSpPr>
        <p:spPr>
          <a:xfrm flipV="1">
            <a:off x="0" y="701073"/>
            <a:ext cx="720672" cy="1"/>
          </a:xfrm>
          <a:prstGeom prst="line">
            <a:avLst/>
          </a:prstGeom>
          <a:ln w="19050">
            <a:solidFill>
              <a:srgbClr val="61279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055CDF33-0DD8-F399-7366-5A26FE024F9F}"/>
              </a:ext>
            </a:extLst>
          </p:cNvPr>
          <p:cNvSpPr txBox="1"/>
          <p:nvPr/>
        </p:nvSpPr>
        <p:spPr>
          <a:xfrm>
            <a:off x="1091349" y="1285818"/>
            <a:ext cx="924877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 err="1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CatBoostRegressor</a:t>
            </a:r>
            <a:r>
              <a:rPr lang="en-US" altLang="ko-KR" sz="2400" b="1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</a:t>
            </a:r>
            <a:r>
              <a:rPr lang="ko-KR" altLang="en-US" sz="2400" b="1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사용</a:t>
            </a:r>
            <a:endParaRPr lang="en-US" altLang="ko-KR" sz="2400" b="1" dirty="0"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  <a:p>
            <a:r>
              <a:rPr lang="en-US" altLang="ko-KR" sz="2400" b="1" dirty="0" err="1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CatBoostClassifier</a:t>
            </a:r>
            <a:r>
              <a:rPr lang="en-US" altLang="ko-KR" sz="2400" b="1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, </a:t>
            </a:r>
            <a:r>
              <a:rPr lang="en-US" altLang="ko-KR" sz="2400" b="1" dirty="0" err="1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XGBClassifier</a:t>
            </a:r>
            <a:r>
              <a:rPr lang="en-US" altLang="ko-KR" sz="2400" b="1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, </a:t>
            </a:r>
            <a:r>
              <a:rPr lang="en-US" altLang="ko-KR" sz="2400" b="1" dirty="0" err="1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LightGBMClassifier</a:t>
            </a:r>
            <a:r>
              <a:rPr lang="en-US" altLang="ko-KR" sz="2400" b="1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</a:t>
            </a:r>
            <a:r>
              <a:rPr lang="ko-KR" altLang="en-US" sz="2400" b="1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사용</a:t>
            </a:r>
            <a:endParaRPr lang="en-US" altLang="ko-KR" sz="2400" b="1" dirty="0"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81DD8A9-7947-39D4-5E16-58A1F50AE5C8}"/>
              </a:ext>
            </a:extLst>
          </p:cNvPr>
          <p:cNvSpPr txBox="1"/>
          <p:nvPr/>
        </p:nvSpPr>
        <p:spPr>
          <a:xfrm>
            <a:off x="1291374" y="2946606"/>
            <a:ext cx="904875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Tx/>
              <a:buChar char="-"/>
            </a:pPr>
            <a:r>
              <a:rPr lang="en-US" altLang="ko-KR" sz="20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Gradient Boosting </a:t>
            </a:r>
            <a:r>
              <a:rPr lang="ko-KR" altLang="en-US" sz="20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알고리즘을 기반으로 하는 모델</a:t>
            </a:r>
            <a:endParaRPr lang="en-US" altLang="ko-KR" sz="2000" dirty="0"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  <a:p>
            <a:pPr marL="342900" indent="-342900">
              <a:buFontTx/>
              <a:buChar char="-"/>
            </a:pPr>
            <a:r>
              <a:rPr lang="en-US" altLang="ko-KR" sz="20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Decision tree </a:t>
            </a:r>
            <a:r>
              <a:rPr lang="ko-KR" altLang="en-US" sz="20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구조</a:t>
            </a:r>
            <a:endParaRPr lang="en-US" altLang="ko-KR" sz="2000" dirty="0"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  <a:p>
            <a:pPr marL="342900" indent="-342900">
              <a:buFontTx/>
              <a:buChar char="-"/>
            </a:pPr>
            <a:r>
              <a:rPr lang="en-US" altLang="ko-KR" sz="2000" dirty="0" err="1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CatBoost</a:t>
            </a:r>
            <a:r>
              <a:rPr lang="en-US" altLang="ko-KR" sz="20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, </a:t>
            </a:r>
            <a:r>
              <a:rPr lang="en-US" altLang="ko-KR" sz="2000" dirty="0" err="1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XGBoost</a:t>
            </a:r>
            <a:r>
              <a:rPr lang="en-US" altLang="ko-KR" sz="20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</a:t>
            </a:r>
            <a:r>
              <a:rPr lang="ko-KR" altLang="en-US" sz="20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는 </a:t>
            </a:r>
            <a:r>
              <a:rPr lang="en-US" altLang="ko-KR" sz="20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level-wise, LGBM</a:t>
            </a:r>
            <a:r>
              <a:rPr lang="ko-KR" altLang="en-US" sz="20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은 </a:t>
            </a:r>
            <a:r>
              <a:rPr lang="en-US" altLang="ko-KR" sz="20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leaf-wise</a:t>
            </a:r>
            <a:r>
              <a:rPr lang="ko-KR" altLang="en-US" sz="20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로 서로 상호보완이 가능함</a:t>
            </a:r>
            <a:endParaRPr lang="en-US" altLang="ko-KR" sz="2000" dirty="0"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52D735F-D611-D42D-48AE-A816EAF9CC68}"/>
              </a:ext>
            </a:extLst>
          </p:cNvPr>
          <p:cNvSpPr txBox="1"/>
          <p:nvPr/>
        </p:nvSpPr>
        <p:spPr>
          <a:xfrm>
            <a:off x="1091349" y="2501504"/>
            <a:ext cx="118532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모델 설명</a:t>
            </a:r>
            <a:endParaRPr lang="en-US" altLang="ko-KR" sz="2000" b="1" dirty="0"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7FA0246D-4E02-B698-2D02-548A8CC137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58209" y="4273417"/>
            <a:ext cx="4698234" cy="1670483"/>
          </a:xfrm>
          <a:prstGeom prst="rect">
            <a:avLst/>
          </a:prstGeom>
        </p:spPr>
      </p:pic>
      <p:pic>
        <p:nvPicPr>
          <p:cNvPr id="15" name="그림 14">
            <a:extLst>
              <a:ext uri="{FF2B5EF4-FFF2-40B4-BE49-F238E27FC236}">
                <a16:creationId xmlns:a16="http://schemas.microsoft.com/office/drawing/2014/main" id="{84F2687A-0FAE-2818-EAAC-FF1F7AEDFFC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94368" y="4279043"/>
            <a:ext cx="4847507" cy="16645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311556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42C59D6-D2B6-4DDA-7BD1-A7B0A7D44373}"/>
              </a:ext>
            </a:extLst>
          </p:cNvPr>
          <p:cNvSpPr txBox="1"/>
          <p:nvPr/>
        </p:nvSpPr>
        <p:spPr>
          <a:xfrm>
            <a:off x="720672" y="439463"/>
            <a:ext cx="461783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b="1" dirty="0">
                <a:solidFill>
                  <a:srgbClr val="61279F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04  Validation Set </a:t>
            </a:r>
            <a:r>
              <a:rPr lang="ko-KR" altLang="en-US" sz="2800" b="1" dirty="0">
                <a:solidFill>
                  <a:srgbClr val="61279F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구축 전략</a:t>
            </a:r>
            <a:endParaRPr lang="en-US" altLang="ko-KR" sz="2800" b="1" dirty="0">
              <a:solidFill>
                <a:srgbClr val="61279F"/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D0084FA0-D3AE-DC09-83D0-C86FE43B28E7}"/>
              </a:ext>
            </a:extLst>
          </p:cNvPr>
          <p:cNvCxnSpPr>
            <a:cxnSpLocks/>
            <a:stCxn id="2" idx="3"/>
          </p:cNvCxnSpPr>
          <p:nvPr/>
        </p:nvCxnSpPr>
        <p:spPr>
          <a:xfrm>
            <a:off x="5338508" y="701073"/>
            <a:ext cx="6853492" cy="1"/>
          </a:xfrm>
          <a:prstGeom prst="line">
            <a:avLst/>
          </a:prstGeom>
          <a:ln w="19050">
            <a:solidFill>
              <a:srgbClr val="61279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타원 5">
            <a:extLst>
              <a:ext uri="{FF2B5EF4-FFF2-40B4-BE49-F238E27FC236}">
                <a16:creationId xmlns:a16="http://schemas.microsoft.com/office/drawing/2014/main" id="{C596C537-854A-7F85-7E12-C94066E9D386}"/>
              </a:ext>
            </a:extLst>
          </p:cNvPr>
          <p:cNvSpPr/>
          <p:nvPr/>
        </p:nvSpPr>
        <p:spPr>
          <a:xfrm>
            <a:off x="5307153" y="647440"/>
            <a:ext cx="107266" cy="107266"/>
          </a:xfrm>
          <a:prstGeom prst="ellipse">
            <a:avLst/>
          </a:prstGeom>
          <a:solidFill>
            <a:srgbClr val="61279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 </a:t>
            </a:r>
            <a:endParaRPr lang="ko-KR" altLang="en-US" dirty="0"/>
          </a:p>
        </p:txBody>
      </p:sp>
      <p:sp>
        <p:nvSpPr>
          <p:cNvPr id="8" name="타원 7">
            <a:extLst>
              <a:ext uri="{FF2B5EF4-FFF2-40B4-BE49-F238E27FC236}">
                <a16:creationId xmlns:a16="http://schemas.microsoft.com/office/drawing/2014/main" id="{875A2063-DC76-6617-BC60-861AEDA6D5E4}"/>
              </a:ext>
            </a:extLst>
          </p:cNvPr>
          <p:cNvSpPr/>
          <p:nvPr/>
        </p:nvSpPr>
        <p:spPr>
          <a:xfrm>
            <a:off x="698394" y="647440"/>
            <a:ext cx="107266" cy="107266"/>
          </a:xfrm>
          <a:prstGeom prst="ellipse">
            <a:avLst/>
          </a:prstGeom>
          <a:solidFill>
            <a:srgbClr val="61279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EDBF71CE-DFCA-2907-4300-56991CDDA77D}"/>
              </a:ext>
            </a:extLst>
          </p:cNvPr>
          <p:cNvCxnSpPr>
            <a:cxnSpLocks/>
            <a:endCxn id="2" idx="1"/>
          </p:cNvCxnSpPr>
          <p:nvPr/>
        </p:nvCxnSpPr>
        <p:spPr>
          <a:xfrm flipV="1">
            <a:off x="0" y="701073"/>
            <a:ext cx="720672" cy="1"/>
          </a:xfrm>
          <a:prstGeom prst="line">
            <a:avLst/>
          </a:prstGeom>
          <a:ln w="19050">
            <a:solidFill>
              <a:srgbClr val="61279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297130EE-20E4-B3C9-9494-65E75114AC04}"/>
              </a:ext>
            </a:extLst>
          </p:cNvPr>
          <p:cNvSpPr txBox="1"/>
          <p:nvPr/>
        </p:nvSpPr>
        <p:spPr>
          <a:xfrm>
            <a:off x="698394" y="1304232"/>
            <a:ext cx="10367712" cy="17851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Tx/>
              <a:buChar char="-"/>
            </a:pPr>
            <a:r>
              <a:rPr lang="ko-KR" altLang="en-US" sz="2000" b="1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전체 </a:t>
            </a:r>
            <a:r>
              <a:rPr lang="en-US" altLang="ko-KR" sz="2000" b="1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train data</a:t>
            </a:r>
            <a:r>
              <a:rPr lang="ko-KR" altLang="en-US" sz="2000" b="1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셋의 개수가 </a:t>
            </a:r>
            <a:r>
              <a:rPr lang="en-US" altLang="ko-KR" sz="2000" b="1" u="sng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1132</a:t>
            </a:r>
            <a:r>
              <a:rPr lang="ko-KR" altLang="en-US" sz="2000" b="1" u="sng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개</a:t>
            </a:r>
            <a:r>
              <a:rPr lang="ko-KR" altLang="en-US" sz="2000" b="1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이며</a:t>
            </a:r>
            <a:r>
              <a:rPr lang="en-US" altLang="ko-KR" sz="2000" b="1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, </a:t>
            </a:r>
            <a:r>
              <a:rPr lang="ko-KR" altLang="en-US" sz="2000" b="1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피처의 개수는 </a:t>
            </a:r>
            <a:r>
              <a:rPr lang="en-US" altLang="ko-KR" sz="2000" b="1" u="sng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3328</a:t>
            </a:r>
            <a:r>
              <a:rPr lang="ko-KR" altLang="en-US" sz="2000" b="1" u="sng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개</a:t>
            </a:r>
            <a:r>
              <a:rPr lang="ko-KR" altLang="en-US" sz="2000" b="1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정도로 아주 많기 때문에 학습을 위한 데이터셋이 터무니없이 적다는 것을 파악</a:t>
            </a:r>
            <a:endParaRPr lang="en-US" altLang="ko-KR" sz="2000" b="1" dirty="0"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  <a:p>
            <a:pPr marL="342900" indent="-342900">
              <a:buFontTx/>
              <a:buChar char="-"/>
            </a:pPr>
            <a:endParaRPr lang="en-US" altLang="ko-KR" sz="1000" b="1" dirty="0"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  <a:p>
            <a:pPr marL="342900" indent="-342900">
              <a:buFontTx/>
              <a:buChar char="-"/>
            </a:pPr>
            <a:r>
              <a:rPr lang="ko-KR" altLang="en-US" sz="2000" b="1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따라서 </a:t>
            </a:r>
            <a:r>
              <a:rPr lang="en-US" altLang="ko-KR" sz="2000" b="1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Stratify 10-fold </a:t>
            </a:r>
            <a:r>
              <a:rPr lang="ko-KR" altLang="en-US" sz="2000" b="1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기법을 이용하여 전체 </a:t>
            </a:r>
            <a:r>
              <a:rPr lang="en-US" altLang="ko-KR" sz="2000" b="1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train </a:t>
            </a:r>
            <a:r>
              <a:rPr lang="ko-KR" altLang="en-US" sz="2000" b="1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데이터셋을 학습에 사용할 수 있도록 하였으며</a:t>
            </a:r>
            <a:r>
              <a:rPr lang="en-US" altLang="ko-KR" sz="2000" b="1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, </a:t>
            </a:r>
            <a:r>
              <a:rPr lang="ko-KR" altLang="en-US" sz="2000" b="1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학습과 검증에 사용되는 개별 샘플이 동일한 </a:t>
            </a:r>
            <a:r>
              <a:rPr lang="en-US" altLang="ko-KR" sz="2000" b="1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class </a:t>
            </a:r>
            <a:r>
              <a:rPr lang="ko-KR" altLang="en-US" sz="2000" b="1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분포를 가지도록 했고</a:t>
            </a:r>
            <a:r>
              <a:rPr lang="en-US" altLang="ko-KR" sz="2000" b="1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, 3</a:t>
            </a:r>
            <a:r>
              <a:rPr lang="ko-KR" altLang="en-US" sz="2000" b="1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번의 </a:t>
            </a:r>
            <a:r>
              <a:rPr lang="ko-KR" altLang="en-US" sz="2000" b="1" dirty="0" err="1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시드</a:t>
            </a:r>
            <a:r>
              <a:rPr lang="ko-KR" altLang="en-US" sz="2000" b="1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앙상블을 추가하여 총 </a:t>
            </a:r>
            <a:r>
              <a:rPr lang="en-US" altLang="ko-KR" sz="2000" b="1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30</a:t>
            </a:r>
            <a:r>
              <a:rPr lang="ko-KR" altLang="en-US" sz="2000" b="1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번의 개별 샘플을 학습하고</a:t>
            </a:r>
            <a:r>
              <a:rPr lang="en-US" altLang="ko-KR" sz="2000" b="1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,</a:t>
            </a:r>
            <a:r>
              <a:rPr lang="ko-KR" altLang="en-US" sz="2000" b="1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검증할 수 있도록 구축</a:t>
            </a:r>
            <a:endParaRPr lang="en-US" altLang="ko-KR" sz="2000" b="1" dirty="0"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pic>
        <p:nvPicPr>
          <p:cNvPr id="17" name="그림 16">
            <a:extLst>
              <a:ext uri="{FF2B5EF4-FFF2-40B4-BE49-F238E27FC236}">
                <a16:creationId xmlns:a16="http://schemas.microsoft.com/office/drawing/2014/main" id="{CAF76F59-C6BC-AB1A-7DEE-757FE2B90ED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75640" y="3344237"/>
            <a:ext cx="3065866" cy="3206501"/>
          </a:xfrm>
          <a:prstGeom prst="rect">
            <a:avLst/>
          </a:prstGeom>
        </p:spPr>
      </p:pic>
      <p:pic>
        <p:nvPicPr>
          <p:cNvPr id="26" name="그림 25">
            <a:extLst>
              <a:ext uri="{FF2B5EF4-FFF2-40B4-BE49-F238E27FC236}">
                <a16:creationId xmlns:a16="http://schemas.microsoft.com/office/drawing/2014/main" id="{B3D9EEBC-17E7-B452-0CCD-09122EF1E0A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7005" y="3344237"/>
            <a:ext cx="4329356" cy="32065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372602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42C59D6-D2B6-4DDA-7BD1-A7B0A7D44373}"/>
              </a:ext>
            </a:extLst>
          </p:cNvPr>
          <p:cNvSpPr txBox="1"/>
          <p:nvPr/>
        </p:nvSpPr>
        <p:spPr>
          <a:xfrm>
            <a:off x="720672" y="439463"/>
            <a:ext cx="222255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b="1" dirty="0">
                <a:solidFill>
                  <a:srgbClr val="61279F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05  </a:t>
            </a:r>
            <a:r>
              <a:rPr lang="ko-KR" altLang="en-US" sz="2800" b="1" dirty="0">
                <a:solidFill>
                  <a:srgbClr val="61279F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전체 과정</a:t>
            </a:r>
            <a:endParaRPr lang="en-US" altLang="ko-KR" sz="2800" b="1" dirty="0">
              <a:solidFill>
                <a:srgbClr val="61279F"/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D0084FA0-D3AE-DC09-83D0-C86FE43B28E7}"/>
              </a:ext>
            </a:extLst>
          </p:cNvPr>
          <p:cNvCxnSpPr>
            <a:cxnSpLocks/>
            <a:stCxn id="2" idx="3"/>
          </p:cNvCxnSpPr>
          <p:nvPr/>
        </p:nvCxnSpPr>
        <p:spPr>
          <a:xfrm>
            <a:off x="2943225" y="701073"/>
            <a:ext cx="9248775" cy="1"/>
          </a:xfrm>
          <a:prstGeom prst="line">
            <a:avLst/>
          </a:prstGeom>
          <a:ln w="19050">
            <a:solidFill>
              <a:srgbClr val="61279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타원 5">
            <a:extLst>
              <a:ext uri="{FF2B5EF4-FFF2-40B4-BE49-F238E27FC236}">
                <a16:creationId xmlns:a16="http://schemas.microsoft.com/office/drawing/2014/main" id="{C596C537-854A-7F85-7E12-C94066E9D386}"/>
              </a:ext>
            </a:extLst>
          </p:cNvPr>
          <p:cNvSpPr/>
          <p:nvPr/>
        </p:nvSpPr>
        <p:spPr>
          <a:xfrm>
            <a:off x="2911870" y="647440"/>
            <a:ext cx="107266" cy="107266"/>
          </a:xfrm>
          <a:prstGeom prst="ellipse">
            <a:avLst/>
          </a:prstGeom>
          <a:solidFill>
            <a:srgbClr val="61279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타원 7">
            <a:extLst>
              <a:ext uri="{FF2B5EF4-FFF2-40B4-BE49-F238E27FC236}">
                <a16:creationId xmlns:a16="http://schemas.microsoft.com/office/drawing/2014/main" id="{875A2063-DC76-6617-BC60-861AEDA6D5E4}"/>
              </a:ext>
            </a:extLst>
          </p:cNvPr>
          <p:cNvSpPr/>
          <p:nvPr/>
        </p:nvSpPr>
        <p:spPr>
          <a:xfrm>
            <a:off x="698394" y="647440"/>
            <a:ext cx="107266" cy="107266"/>
          </a:xfrm>
          <a:prstGeom prst="ellipse">
            <a:avLst/>
          </a:prstGeom>
          <a:solidFill>
            <a:srgbClr val="61279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EDBF71CE-DFCA-2907-4300-56991CDDA77D}"/>
              </a:ext>
            </a:extLst>
          </p:cNvPr>
          <p:cNvCxnSpPr>
            <a:cxnSpLocks/>
            <a:endCxn id="2" idx="1"/>
          </p:cNvCxnSpPr>
          <p:nvPr/>
        </p:nvCxnSpPr>
        <p:spPr>
          <a:xfrm flipV="1">
            <a:off x="0" y="701073"/>
            <a:ext cx="720672" cy="1"/>
          </a:xfrm>
          <a:prstGeom prst="line">
            <a:avLst/>
          </a:prstGeom>
          <a:ln w="19050">
            <a:solidFill>
              <a:srgbClr val="61279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F081A5D8-41EE-98E8-15CF-0BE6B58B5CCA}"/>
              </a:ext>
            </a:extLst>
          </p:cNvPr>
          <p:cNvSpPr txBox="1"/>
          <p:nvPr/>
        </p:nvSpPr>
        <p:spPr>
          <a:xfrm>
            <a:off x="805660" y="1064610"/>
            <a:ext cx="10624783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AutoNum type="arabicPeriod"/>
            </a:pPr>
            <a:r>
              <a:rPr lang="en-US" altLang="ko-KR" sz="2000" b="1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Data</a:t>
            </a:r>
            <a:r>
              <a:rPr lang="ko-KR" altLang="en-US" sz="2000" b="1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의 개수가 적기 때문에 </a:t>
            </a:r>
            <a:r>
              <a:rPr lang="en-US" altLang="ko-KR" sz="2000" b="1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seed </a:t>
            </a:r>
            <a:r>
              <a:rPr lang="ko-KR" altLang="en-US" sz="2000" b="1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앙상블</a:t>
            </a:r>
            <a:r>
              <a:rPr lang="en-US" altLang="ko-KR" sz="2000" b="1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</a:t>
            </a:r>
            <a:r>
              <a:rPr lang="ko-KR" altLang="en-US" sz="2000" b="1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및 </a:t>
            </a:r>
            <a:r>
              <a:rPr lang="en-US" altLang="ko-KR" sz="2000" b="1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stratify </a:t>
            </a:r>
            <a:r>
              <a:rPr lang="en-US" altLang="ko-KR" sz="2000" b="1" dirty="0" err="1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kfold</a:t>
            </a:r>
            <a:r>
              <a:rPr lang="en-US" altLang="ko-KR" sz="2000" b="1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</a:t>
            </a:r>
            <a:r>
              <a:rPr lang="ko-KR" altLang="en-US" sz="2000" b="1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기법을 이용해서 전체 </a:t>
            </a:r>
            <a:r>
              <a:rPr lang="en-US" altLang="ko-KR" sz="2000" b="1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train </a:t>
            </a:r>
            <a:r>
              <a:rPr lang="ko-KR" altLang="en-US" sz="2000" b="1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데이터에서 </a:t>
            </a:r>
            <a:r>
              <a:rPr lang="ko-KR" altLang="en-US" sz="2000" b="1" dirty="0">
                <a:solidFill>
                  <a:srgbClr val="FF0000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최대한 다양한 샘플</a:t>
            </a:r>
            <a:r>
              <a:rPr lang="ko-KR" altLang="en-US" sz="2000" b="1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들을 사용해 모델을 학습시킬 수 있는 방법으로 데이터를 사용함</a:t>
            </a:r>
            <a:endParaRPr lang="en-US" altLang="ko-KR" sz="2000" b="1" dirty="0"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  <a:p>
            <a:pPr marL="457200" indent="-457200">
              <a:buAutoNum type="arabicPeriod"/>
            </a:pPr>
            <a:endParaRPr lang="en-US" altLang="ko-KR" sz="2000" b="1" dirty="0"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  <a:p>
            <a:pPr marL="457200" indent="-457200">
              <a:buAutoNum type="arabicPeriod"/>
            </a:pPr>
            <a:r>
              <a:rPr lang="ko-KR" altLang="en-US" sz="2000" b="1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최종 예측을 위해 단일 </a:t>
            </a:r>
            <a:r>
              <a:rPr lang="en-US" altLang="ko-KR" sz="2000" b="1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Regressor </a:t>
            </a:r>
            <a:r>
              <a:rPr lang="ko-KR" altLang="en-US" sz="2000" b="1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모델과</a:t>
            </a:r>
            <a:r>
              <a:rPr lang="en-US" altLang="ko-KR" sz="2000" b="1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, 3</a:t>
            </a:r>
            <a:r>
              <a:rPr lang="ko-KR" altLang="en-US" sz="2000" b="1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개의</a:t>
            </a:r>
            <a:r>
              <a:rPr lang="en-US" altLang="ko-KR" sz="2000" b="1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Classifier </a:t>
            </a:r>
            <a:r>
              <a:rPr lang="ko-KR" altLang="en-US" sz="2000" b="1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모델을 통해 </a:t>
            </a:r>
            <a:r>
              <a:rPr lang="ko-KR" altLang="en-US" sz="2000" b="1" dirty="0">
                <a:solidFill>
                  <a:srgbClr val="FF0000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서로 다른 성향의 예측</a:t>
            </a:r>
            <a:r>
              <a:rPr lang="ko-KR" altLang="en-US" sz="2000" b="1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을</a:t>
            </a:r>
            <a:r>
              <a:rPr lang="ko-KR" altLang="en-US" sz="2000" b="1" dirty="0">
                <a:solidFill>
                  <a:srgbClr val="FF0000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</a:t>
            </a:r>
            <a:r>
              <a:rPr lang="ko-KR" altLang="en-US" sz="2000" b="1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진행하여 </a:t>
            </a:r>
            <a:r>
              <a:rPr lang="en-US" altLang="ko-KR" sz="2000" b="1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Custom Hard Voting</a:t>
            </a:r>
            <a:r>
              <a:rPr lang="ko-KR" altLang="en-US" sz="2000" b="1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을 통해 좀 더 </a:t>
            </a:r>
            <a:r>
              <a:rPr lang="en-US" altLang="ko-KR" sz="2000" b="1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robust</a:t>
            </a:r>
            <a:r>
              <a:rPr lang="ko-KR" altLang="en-US" sz="2000" b="1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한 결과를 도출하도록 구축함</a:t>
            </a:r>
            <a:endParaRPr lang="en-US" altLang="ko-KR" sz="2000" b="1" dirty="0"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0E25D9BB-40B8-F290-11EB-51F01A5B2D0B}"/>
              </a:ext>
            </a:extLst>
          </p:cNvPr>
          <p:cNvSpPr/>
          <p:nvPr/>
        </p:nvSpPr>
        <p:spPr>
          <a:xfrm>
            <a:off x="2768545" y="3654997"/>
            <a:ext cx="2237211" cy="54210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err="1">
                <a:solidFill>
                  <a:schemeClr val="tx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CatBoostRegressor</a:t>
            </a:r>
            <a:endParaRPr lang="ko-KR" altLang="en-US" dirty="0">
              <a:solidFill>
                <a:schemeClr val="tx1"/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cxnSp>
        <p:nvCxnSpPr>
          <p:cNvPr id="13" name="직선 화살표 연결선 12">
            <a:extLst>
              <a:ext uri="{FF2B5EF4-FFF2-40B4-BE49-F238E27FC236}">
                <a16:creationId xmlns:a16="http://schemas.microsoft.com/office/drawing/2014/main" id="{598BFFFB-155A-1299-13D3-299EE9C3CCDF}"/>
              </a:ext>
            </a:extLst>
          </p:cNvPr>
          <p:cNvCxnSpPr>
            <a:cxnSpLocks/>
          </p:cNvCxnSpPr>
          <p:nvPr/>
        </p:nvCxnSpPr>
        <p:spPr>
          <a:xfrm>
            <a:off x="5135876" y="3929050"/>
            <a:ext cx="580518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1C99A011-158C-B632-81B0-1AF3D2B1EDD2}"/>
              </a:ext>
            </a:extLst>
          </p:cNvPr>
          <p:cNvSpPr/>
          <p:nvPr/>
        </p:nvSpPr>
        <p:spPr>
          <a:xfrm>
            <a:off x="5954486" y="3363292"/>
            <a:ext cx="1359902" cy="1125509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0.5105,</a:t>
            </a:r>
            <a:br>
              <a:rPr lang="en-US" altLang="ko-KR" dirty="0">
                <a:solidFill>
                  <a:schemeClr val="tx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</a:br>
            <a:r>
              <a:rPr lang="en-US" altLang="ko-KR" dirty="0">
                <a:solidFill>
                  <a:schemeClr val="tx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0.5328,</a:t>
            </a:r>
          </a:p>
          <a:p>
            <a:pPr algn="ctr"/>
            <a:r>
              <a:rPr lang="en-US" altLang="ko-KR" dirty="0">
                <a:solidFill>
                  <a:schemeClr val="tx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0.5512,</a:t>
            </a:r>
          </a:p>
          <a:p>
            <a:pPr algn="ctr"/>
            <a:r>
              <a:rPr lang="en-US" altLang="ko-KR" dirty="0">
                <a:solidFill>
                  <a:schemeClr val="tx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…</a:t>
            </a:r>
            <a:endParaRPr lang="ko-KR" altLang="en-US" dirty="0">
              <a:solidFill>
                <a:schemeClr val="tx1"/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C8C89EA2-477D-E713-81C2-DFAF120F56F6}"/>
              </a:ext>
            </a:extLst>
          </p:cNvPr>
          <p:cNvSpPr txBox="1"/>
          <p:nvPr/>
        </p:nvSpPr>
        <p:spPr>
          <a:xfrm>
            <a:off x="5781479" y="4478130"/>
            <a:ext cx="170591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chemeClr val="bg1">
                    <a:lumMod val="50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Regression Output</a:t>
            </a:r>
            <a:endParaRPr lang="ko-KR" altLang="en-US" sz="1400" dirty="0">
              <a:solidFill>
                <a:schemeClr val="bg1">
                  <a:lumMod val="50000"/>
                </a:schemeClr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876CA35B-9817-4710-9292-5412FE2EFD97}"/>
              </a:ext>
            </a:extLst>
          </p:cNvPr>
          <p:cNvSpPr/>
          <p:nvPr/>
        </p:nvSpPr>
        <p:spPr>
          <a:xfrm>
            <a:off x="474620" y="4337482"/>
            <a:ext cx="1521120" cy="928048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Data</a:t>
            </a:r>
            <a:endParaRPr lang="ko-KR" altLang="en-US" dirty="0">
              <a:solidFill>
                <a:schemeClr val="tx1"/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cxnSp>
        <p:nvCxnSpPr>
          <p:cNvPr id="20" name="직선 화살표 연결선 19">
            <a:extLst>
              <a:ext uri="{FF2B5EF4-FFF2-40B4-BE49-F238E27FC236}">
                <a16:creationId xmlns:a16="http://schemas.microsoft.com/office/drawing/2014/main" id="{BBF18FD8-B56B-570A-F79F-D0B941A0EFA2}"/>
              </a:ext>
            </a:extLst>
          </p:cNvPr>
          <p:cNvCxnSpPr>
            <a:cxnSpLocks/>
          </p:cNvCxnSpPr>
          <p:nvPr/>
        </p:nvCxnSpPr>
        <p:spPr>
          <a:xfrm flipV="1">
            <a:off x="2138108" y="3952397"/>
            <a:ext cx="392345" cy="85954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직선 화살표 연결선 20">
            <a:extLst>
              <a:ext uri="{FF2B5EF4-FFF2-40B4-BE49-F238E27FC236}">
                <a16:creationId xmlns:a16="http://schemas.microsoft.com/office/drawing/2014/main" id="{55AA022E-524C-5280-762D-44B36F9F2F2F}"/>
              </a:ext>
            </a:extLst>
          </p:cNvPr>
          <p:cNvCxnSpPr>
            <a:cxnSpLocks/>
          </p:cNvCxnSpPr>
          <p:nvPr/>
        </p:nvCxnSpPr>
        <p:spPr>
          <a:xfrm>
            <a:off x="7567612" y="4057925"/>
            <a:ext cx="2459767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B3049C78-CE58-3180-F23D-1548EFB6821A}"/>
              </a:ext>
            </a:extLst>
          </p:cNvPr>
          <p:cNvSpPr txBox="1"/>
          <p:nvPr/>
        </p:nvSpPr>
        <p:spPr>
          <a:xfrm>
            <a:off x="7498838" y="4118325"/>
            <a:ext cx="259731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chemeClr val="bg1">
                    <a:lumMod val="50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Change Output to Class label</a:t>
            </a:r>
            <a:endParaRPr lang="ko-KR" altLang="en-US" sz="1400" dirty="0">
              <a:solidFill>
                <a:schemeClr val="bg1">
                  <a:lumMod val="50000"/>
                </a:schemeClr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81DF1C98-723C-16A9-C2A0-40EC70DBF400}"/>
              </a:ext>
            </a:extLst>
          </p:cNvPr>
          <p:cNvSpPr txBox="1"/>
          <p:nvPr/>
        </p:nvSpPr>
        <p:spPr>
          <a:xfrm>
            <a:off x="7487395" y="2888374"/>
            <a:ext cx="2714205" cy="116955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 err="1">
                <a:solidFill>
                  <a:schemeClr val="bg1">
                    <a:lumMod val="50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lower_threshold</a:t>
            </a:r>
            <a:r>
              <a:rPr lang="en-US" altLang="ko-KR" sz="1400" dirty="0">
                <a:solidFill>
                  <a:schemeClr val="bg1">
                    <a:lumMod val="50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= 0.5250</a:t>
            </a:r>
            <a:br>
              <a:rPr lang="en-US" altLang="ko-KR" sz="1400" dirty="0">
                <a:solidFill>
                  <a:schemeClr val="bg1">
                    <a:lumMod val="50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</a:br>
            <a:r>
              <a:rPr lang="en-US" altLang="ko-KR" sz="1400" dirty="0">
                <a:solidFill>
                  <a:schemeClr val="bg1">
                    <a:lumMod val="50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0.5250 </a:t>
            </a:r>
            <a:r>
              <a:rPr lang="ko-KR" altLang="en-US" sz="1400" dirty="0">
                <a:solidFill>
                  <a:schemeClr val="bg1">
                    <a:lumMod val="50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이하의 </a:t>
            </a:r>
            <a:r>
              <a:rPr lang="en-US" altLang="ko-KR" sz="1400" dirty="0">
                <a:solidFill>
                  <a:schemeClr val="bg1">
                    <a:lumMod val="50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quality</a:t>
            </a:r>
            <a:r>
              <a:rPr lang="ko-KR" altLang="en-US" sz="1400" dirty="0">
                <a:solidFill>
                  <a:schemeClr val="bg1">
                    <a:lumMod val="50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는 </a:t>
            </a:r>
            <a:r>
              <a:rPr lang="en-US" altLang="ko-KR" sz="1400" dirty="0">
                <a:solidFill>
                  <a:schemeClr val="bg1">
                    <a:lumMod val="50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class 0</a:t>
            </a:r>
            <a:br>
              <a:rPr lang="en-US" altLang="ko-KR" sz="1400" dirty="0">
                <a:solidFill>
                  <a:schemeClr val="bg1">
                    <a:lumMod val="50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</a:br>
            <a:r>
              <a:rPr lang="en-US" altLang="ko-KR" sz="1400" dirty="0">
                <a:solidFill>
                  <a:schemeClr val="bg1">
                    <a:lumMod val="50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higher threshold = 0.5348</a:t>
            </a:r>
            <a:br>
              <a:rPr lang="en-US" altLang="ko-KR" sz="1400" dirty="0">
                <a:solidFill>
                  <a:schemeClr val="bg1">
                    <a:lumMod val="50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</a:br>
            <a:r>
              <a:rPr lang="en-US" altLang="ko-KR" sz="1400" dirty="0">
                <a:solidFill>
                  <a:schemeClr val="bg1">
                    <a:lumMod val="50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0.5348 </a:t>
            </a:r>
            <a:r>
              <a:rPr lang="ko-KR" altLang="en-US" sz="1400" dirty="0">
                <a:solidFill>
                  <a:schemeClr val="bg1">
                    <a:lumMod val="50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이상의 </a:t>
            </a:r>
            <a:r>
              <a:rPr lang="en-US" altLang="ko-KR" sz="1400" dirty="0">
                <a:solidFill>
                  <a:schemeClr val="bg1">
                    <a:lumMod val="50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quality</a:t>
            </a:r>
            <a:r>
              <a:rPr lang="ko-KR" altLang="en-US" sz="1400" dirty="0">
                <a:solidFill>
                  <a:schemeClr val="bg1">
                    <a:lumMod val="50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는 </a:t>
            </a:r>
            <a:r>
              <a:rPr lang="en-US" altLang="ko-KR" sz="1400" dirty="0">
                <a:solidFill>
                  <a:schemeClr val="bg1">
                    <a:lumMod val="50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class 2</a:t>
            </a:r>
            <a:br>
              <a:rPr lang="en-US" altLang="ko-KR" sz="1400" dirty="0">
                <a:solidFill>
                  <a:schemeClr val="bg1">
                    <a:lumMod val="50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</a:br>
            <a:r>
              <a:rPr lang="ko-KR" altLang="en-US" sz="1400" dirty="0">
                <a:solidFill>
                  <a:schemeClr val="bg1">
                    <a:lumMod val="50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이 사이는 </a:t>
            </a:r>
            <a:r>
              <a:rPr lang="en-US" altLang="ko-KR" sz="1400" dirty="0">
                <a:solidFill>
                  <a:schemeClr val="bg1">
                    <a:lumMod val="50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class 1</a:t>
            </a:r>
            <a:endParaRPr lang="ko-KR" altLang="en-US" sz="1400" dirty="0">
              <a:solidFill>
                <a:schemeClr val="bg1">
                  <a:lumMod val="50000"/>
                </a:schemeClr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02DE1497-DAEA-5041-C4C1-EDCA796084D0}"/>
              </a:ext>
            </a:extLst>
          </p:cNvPr>
          <p:cNvSpPr/>
          <p:nvPr/>
        </p:nvSpPr>
        <p:spPr>
          <a:xfrm>
            <a:off x="10276848" y="3363291"/>
            <a:ext cx="660818" cy="1125507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0,</a:t>
            </a:r>
            <a:br>
              <a:rPr lang="en-US" altLang="ko-KR" dirty="0">
                <a:solidFill>
                  <a:schemeClr val="tx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</a:br>
            <a:r>
              <a:rPr lang="en-US" altLang="ko-KR" dirty="0">
                <a:solidFill>
                  <a:schemeClr val="tx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1,</a:t>
            </a:r>
          </a:p>
          <a:p>
            <a:pPr algn="ctr"/>
            <a:r>
              <a:rPr lang="en-US" altLang="ko-KR" dirty="0">
                <a:solidFill>
                  <a:schemeClr val="tx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2,</a:t>
            </a:r>
          </a:p>
          <a:p>
            <a:pPr algn="ctr"/>
            <a:r>
              <a:rPr lang="en-US" altLang="ko-KR" dirty="0">
                <a:solidFill>
                  <a:schemeClr val="tx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…</a:t>
            </a:r>
            <a:endParaRPr lang="ko-KR" altLang="en-US" dirty="0">
              <a:solidFill>
                <a:schemeClr val="tx1"/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A0AC72E4-5CB2-81FE-41FA-D7D1B8D9B242}"/>
              </a:ext>
            </a:extLst>
          </p:cNvPr>
          <p:cNvSpPr txBox="1"/>
          <p:nvPr/>
        </p:nvSpPr>
        <p:spPr>
          <a:xfrm>
            <a:off x="9667736" y="4478129"/>
            <a:ext cx="187904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chemeClr val="bg1">
                    <a:lumMod val="50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Classification Output</a:t>
            </a:r>
            <a:endParaRPr lang="ko-KR" altLang="en-US" sz="1400" dirty="0">
              <a:solidFill>
                <a:schemeClr val="bg1">
                  <a:lumMod val="50000"/>
                </a:schemeClr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cxnSp>
        <p:nvCxnSpPr>
          <p:cNvPr id="11" name="직선 화살표 연결선 10">
            <a:extLst>
              <a:ext uri="{FF2B5EF4-FFF2-40B4-BE49-F238E27FC236}">
                <a16:creationId xmlns:a16="http://schemas.microsoft.com/office/drawing/2014/main" id="{CB9BC3F3-308D-6E3B-654C-35CAB5DFF75A}"/>
              </a:ext>
            </a:extLst>
          </p:cNvPr>
          <p:cNvCxnSpPr>
            <a:cxnSpLocks/>
          </p:cNvCxnSpPr>
          <p:nvPr/>
        </p:nvCxnSpPr>
        <p:spPr>
          <a:xfrm>
            <a:off x="2138108" y="4877097"/>
            <a:ext cx="416679" cy="791362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6ABD8094-4131-AC35-B019-144808574608}"/>
              </a:ext>
            </a:extLst>
          </p:cNvPr>
          <p:cNvSpPr/>
          <p:nvPr/>
        </p:nvSpPr>
        <p:spPr>
          <a:xfrm>
            <a:off x="2759732" y="4683358"/>
            <a:ext cx="2237211" cy="54210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err="1">
                <a:solidFill>
                  <a:schemeClr val="tx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CatBoostClassifier</a:t>
            </a:r>
            <a:endParaRPr lang="ko-KR" altLang="en-US" dirty="0">
              <a:solidFill>
                <a:schemeClr val="tx1"/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E706678B-BC76-3B5D-9CB1-A16702F443B9}"/>
              </a:ext>
            </a:extLst>
          </p:cNvPr>
          <p:cNvSpPr/>
          <p:nvPr/>
        </p:nvSpPr>
        <p:spPr>
          <a:xfrm>
            <a:off x="2759732" y="5282565"/>
            <a:ext cx="2237211" cy="54210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err="1">
                <a:solidFill>
                  <a:schemeClr val="tx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XGBClassifier</a:t>
            </a:r>
            <a:endParaRPr lang="ko-KR" altLang="en-US" dirty="0">
              <a:solidFill>
                <a:schemeClr val="tx1"/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DC72E938-11F6-0BED-6D32-19D9095C6A1E}"/>
              </a:ext>
            </a:extLst>
          </p:cNvPr>
          <p:cNvSpPr/>
          <p:nvPr/>
        </p:nvSpPr>
        <p:spPr>
          <a:xfrm>
            <a:off x="2759732" y="5881772"/>
            <a:ext cx="2237211" cy="54210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err="1">
                <a:solidFill>
                  <a:schemeClr val="tx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LGBMClassifier</a:t>
            </a:r>
            <a:endParaRPr lang="ko-KR" altLang="en-US" dirty="0">
              <a:solidFill>
                <a:schemeClr val="tx1"/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97C0ABB4-3102-0F2F-EFC6-5A47BDBDC5AA}"/>
              </a:ext>
            </a:extLst>
          </p:cNvPr>
          <p:cNvSpPr txBox="1"/>
          <p:nvPr/>
        </p:nvSpPr>
        <p:spPr>
          <a:xfrm>
            <a:off x="2900187" y="4197098"/>
            <a:ext cx="207941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X 10 </a:t>
            </a:r>
            <a:r>
              <a:rPr lang="en-US" altLang="ko-KR" sz="1200" dirty="0" err="1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skfold</a:t>
            </a:r>
            <a:r>
              <a:rPr lang="en-US" altLang="ko-KR" sz="12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X 3 seed = </a:t>
            </a:r>
            <a:r>
              <a:rPr lang="en-US" altLang="ko-KR" sz="1200" b="1" dirty="0">
                <a:solidFill>
                  <a:srgbClr val="FF0000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30t</a:t>
            </a:r>
            <a:endParaRPr lang="ko-KR" altLang="en-US" sz="1200" b="1" dirty="0">
              <a:solidFill>
                <a:srgbClr val="FF0000"/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6671DE34-3FAD-1185-A1E7-0BA4E772B665}"/>
              </a:ext>
            </a:extLst>
          </p:cNvPr>
          <p:cNvSpPr txBox="1"/>
          <p:nvPr/>
        </p:nvSpPr>
        <p:spPr>
          <a:xfrm>
            <a:off x="2900187" y="6423873"/>
            <a:ext cx="207941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X 10 </a:t>
            </a:r>
            <a:r>
              <a:rPr lang="en-US" altLang="ko-KR" sz="1200" dirty="0" err="1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skfold</a:t>
            </a:r>
            <a:r>
              <a:rPr lang="en-US" altLang="ko-KR" sz="1200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X 3 seed = </a:t>
            </a:r>
            <a:r>
              <a:rPr lang="en-US" altLang="ko-KR" sz="1200" b="1" dirty="0">
                <a:solidFill>
                  <a:srgbClr val="FF0000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30t</a:t>
            </a:r>
            <a:endParaRPr lang="ko-KR" altLang="en-US" sz="1200" b="1" dirty="0">
              <a:solidFill>
                <a:srgbClr val="FF0000"/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cxnSp>
        <p:nvCxnSpPr>
          <p:cNvPr id="34" name="직선 화살표 연결선 33">
            <a:extLst>
              <a:ext uri="{FF2B5EF4-FFF2-40B4-BE49-F238E27FC236}">
                <a16:creationId xmlns:a16="http://schemas.microsoft.com/office/drawing/2014/main" id="{7A9CABAD-9A3A-4E99-85D1-7F04230AEE87}"/>
              </a:ext>
            </a:extLst>
          </p:cNvPr>
          <p:cNvCxnSpPr>
            <a:cxnSpLocks/>
          </p:cNvCxnSpPr>
          <p:nvPr/>
        </p:nvCxnSpPr>
        <p:spPr>
          <a:xfrm>
            <a:off x="5135876" y="5553718"/>
            <a:ext cx="580518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직사각형 34">
            <a:extLst>
              <a:ext uri="{FF2B5EF4-FFF2-40B4-BE49-F238E27FC236}">
                <a16:creationId xmlns:a16="http://schemas.microsoft.com/office/drawing/2014/main" id="{8ABDE092-1158-955E-977D-83A026868D68}"/>
              </a:ext>
            </a:extLst>
          </p:cNvPr>
          <p:cNvSpPr/>
          <p:nvPr/>
        </p:nvSpPr>
        <p:spPr>
          <a:xfrm>
            <a:off x="5954486" y="4905520"/>
            <a:ext cx="1359902" cy="1125509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2,</a:t>
            </a:r>
            <a:br>
              <a:rPr lang="en-US" altLang="ko-KR" dirty="0">
                <a:solidFill>
                  <a:schemeClr val="tx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</a:br>
            <a:r>
              <a:rPr lang="en-US" altLang="ko-KR" dirty="0">
                <a:solidFill>
                  <a:schemeClr val="tx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0,</a:t>
            </a:r>
          </a:p>
          <a:p>
            <a:pPr algn="ctr"/>
            <a:r>
              <a:rPr lang="en-US" altLang="ko-KR" dirty="0">
                <a:solidFill>
                  <a:schemeClr val="tx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1,</a:t>
            </a:r>
          </a:p>
          <a:p>
            <a:pPr algn="ctr"/>
            <a:r>
              <a:rPr lang="en-US" altLang="ko-KR" dirty="0">
                <a:solidFill>
                  <a:schemeClr val="tx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…</a:t>
            </a:r>
            <a:endParaRPr lang="ko-KR" altLang="en-US" dirty="0">
              <a:solidFill>
                <a:schemeClr val="tx1"/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CF87B07D-BF1D-A0D2-63F0-6C427E67DE96}"/>
              </a:ext>
            </a:extLst>
          </p:cNvPr>
          <p:cNvSpPr txBox="1"/>
          <p:nvPr/>
        </p:nvSpPr>
        <p:spPr>
          <a:xfrm>
            <a:off x="5781479" y="6020358"/>
            <a:ext cx="185339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chemeClr val="bg1">
                    <a:lumMod val="50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Classification Output</a:t>
            </a:r>
            <a:endParaRPr lang="ko-KR" altLang="en-US" sz="1400" dirty="0">
              <a:solidFill>
                <a:schemeClr val="bg1">
                  <a:lumMod val="50000"/>
                </a:schemeClr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cxnSp>
        <p:nvCxnSpPr>
          <p:cNvPr id="37" name="직선 화살표 연결선 36">
            <a:extLst>
              <a:ext uri="{FF2B5EF4-FFF2-40B4-BE49-F238E27FC236}">
                <a16:creationId xmlns:a16="http://schemas.microsoft.com/office/drawing/2014/main" id="{2D2471BD-7265-565A-DFAA-660506F4B1E0}"/>
              </a:ext>
            </a:extLst>
          </p:cNvPr>
          <p:cNvCxnSpPr>
            <a:cxnSpLocks/>
          </p:cNvCxnSpPr>
          <p:nvPr/>
        </p:nvCxnSpPr>
        <p:spPr>
          <a:xfrm>
            <a:off x="7567612" y="5561159"/>
            <a:ext cx="1467331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직선 화살표 연결선 38">
            <a:extLst>
              <a:ext uri="{FF2B5EF4-FFF2-40B4-BE49-F238E27FC236}">
                <a16:creationId xmlns:a16="http://schemas.microsoft.com/office/drawing/2014/main" id="{C39189D7-2E04-6DB6-6A9D-2C6F5C74699B}"/>
              </a:ext>
            </a:extLst>
          </p:cNvPr>
          <p:cNvCxnSpPr>
            <a:cxnSpLocks/>
            <a:stCxn id="25" idx="2"/>
          </p:cNvCxnSpPr>
          <p:nvPr/>
        </p:nvCxnSpPr>
        <p:spPr>
          <a:xfrm>
            <a:off x="10607257" y="4785906"/>
            <a:ext cx="0" cy="364934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직사각형 42">
            <a:extLst>
              <a:ext uri="{FF2B5EF4-FFF2-40B4-BE49-F238E27FC236}">
                <a16:creationId xmlns:a16="http://schemas.microsoft.com/office/drawing/2014/main" id="{A62F25F6-9725-4E9C-887B-A7AB3EDDD770}"/>
              </a:ext>
            </a:extLst>
          </p:cNvPr>
          <p:cNvSpPr/>
          <p:nvPr/>
        </p:nvSpPr>
        <p:spPr>
          <a:xfrm>
            <a:off x="9460459" y="5290005"/>
            <a:ext cx="2293593" cy="54210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Custom Hard Voting</a:t>
            </a:r>
            <a:endParaRPr lang="ko-KR" altLang="en-US" dirty="0">
              <a:solidFill>
                <a:schemeClr val="tx1"/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cxnSp>
        <p:nvCxnSpPr>
          <p:cNvPr id="48" name="직선 화살표 연결선 47">
            <a:extLst>
              <a:ext uri="{FF2B5EF4-FFF2-40B4-BE49-F238E27FC236}">
                <a16:creationId xmlns:a16="http://schemas.microsoft.com/office/drawing/2014/main" id="{58C6C435-C450-C04E-F483-25D3591D9CFA}"/>
              </a:ext>
            </a:extLst>
          </p:cNvPr>
          <p:cNvCxnSpPr>
            <a:cxnSpLocks/>
          </p:cNvCxnSpPr>
          <p:nvPr/>
        </p:nvCxnSpPr>
        <p:spPr>
          <a:xfrm flipH="1">
            <a:off x="10602436" y="5885007"/>
            <a:ext cx="1" cy="267652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직사각형 48">
            <a:extLst>
              <a:ext uri="{FF2B5EF4-FFF2-40B4-BE49-F238E27FC236}">
                <a16:creationId xmlns:a16="http://schemas.microsoft.com/office/drawing/2014/main" id="{7040C6BE-A57E-7A21-F319-10FEF0ECC111}"/>
              </a:ext>
            </a:extLst>
          </p:cNvPr>
          <p:cNvSpPr/>
          <p:nvPr/>
        </p:nvSpPr>
        <p:spPr>
          <a:xfrm>
            <a:off x="9460459" y="6205560"/>
            <a:ext cx="2293593" cy="4892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Final Output</a:t>
            </a:r>
            <a:endParaRPr lang="ko-KR" altLang="en-US" dirty="0">
              <a:solidFill>
                <a:schemeClr val="tx1"/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sp>
        <p:nvSpPr>
          <p:cNvPr id="53" name="직사각형 52">
            <a:extLst>
              <a:ext uri="{FF2B5EF4-FFF2-40B4-BE49-F238E27FC236}">
                <a16:creationId xmlns:a16="http://schemas.microsoft.com/office/drawing/2014/main" id="{AE1AA7E3-FBEA-6AE7-2036-68BEAC85F85A}"/>
              </a:ext>
            </a:extLst>
          </p:cNvPr>
          <p:cNvSpPr/>
          <p:nvPr/>
        </p:nvSpPr>
        <p:spPr>
          <a:xfrm>
            <a:off x="334202" y="2875069"/>
            <a:ext cx="11523596" cy="3886559"/>
          </a:xfrm>
          <a:prstGeom prst="rect">
            <a:avLst/>
          </a:prstGeom>
          <a:noFill/>
          <a:ln w="38100">
            <a:solidFill>
              <a:srgbClr val="61279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B946FF4-578E-064A-D106-CEB9FB5A5294}"/>
              </a:ext>
            </a:extLst>
          </p:cNvPr>
          <p:cNvSpPr txBox="1"/>
          <p:nvPr/>
        </p:nvSpPr>
        <p:spPr>
          <a:xfrm>
            <a:off x="837811" y="3665558"/>
            <a:ext cx="16293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Use</a:t>
            </a:r>
            <a:r>
              <a:rPr lang="ko-KR" altLang="en-US" dirty="0"/>
              <a:t> </a:t>
            </a:r>
            <a:r>
              <a:rPr lang="en-US" altLang="ko-KR" dirty="0" err="1"/>
              <a:t>Y_Quality</a:t>
            </a:r>
            <a:endParaRPr lang="ko-KR" alt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59C4110-BFF3-98EC-75A0-3CDF2F6B8682}"/>
              </a:ext>
            </a:extLst>
          </p:cNvPr>
          <p:cNvSpPr txBox="1"/>
          <p:nvPr/>
        </p:nvSpPr>
        <p:spPr>
          <a:xfrm>
            <a:off x="837811" y="5483793"/>
            <a:ext cx="13997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Use</a:t>
            </a:r>
            <a:r>
              <a:rPr lang="ko-KR" altLang="en-US" dirty="0"/>
              <a:t> </a:t>
            </a:r>
            <a:r>
              <a:rPr lang="en-US" altLang="ko-KR" dirty="0" err="1"/>
              <a:t>Y_Class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05121045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213</TotalTime>
  <Words>761</Words>
  <Application>Microsoft Office PowerPoint</Application>
  <PresentationFormat>와이드스크린</PresentationFormat>
  <Paragraphs>148</Paragraphs>
  <Slides>13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13</vt:i4>
      </vt:variant>
    </vt:vector>
  </HeadingPairs>
  <TitlesOfParts>
    <vt:vector size="17" baseType="lpstr">
      <vt:lpstr>Arial</vt:lpstr>
      <vt:lpstr>맑은 고딕</vt:lpstr>
      <vt:lpstr>Pretendard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윤한나</dc:creator>
  <cp:lastModifiedBy>윤 한나</cp:lastModifiedBy>
  <cp:revision>23</cp:revision>
  <dcterms:created xsi:type="dcterms:W3CDTF">2023-03-02T17:56:35Z</dcterms:created>
  <dcterms:modified xsi:type="dcterms:W3CDTF">2023-03-26T02:50:00Z</dcterms:modified>
</cp:coreProperties>
</file>

<file path=docProps/thumbnail.jpeg>
</file>